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7"/>
  </p:notesMasterIdLst>
  <p:sldIdLst>
    <p:sldId id="450" r:id="rId2"/>
    <p:sldId id="323" r:id="rId3"/>
    <p:sldId id="479" r:id="rId4"/>
    <p:sldId id="509" r:id="rId5"/>
    <p:sldId id="510" r:id="rId6"/>
    <p:sldId id="511" r:id="rId7"/>
    <p:sldId id="512" r:id="rId8"/>
    <p:sldId id="513" r:id="rId9"/>
    <p:sldId id="514" r:id="rId10"/>
    <p:sldId id="515" r:id="rId11"/>
    <p:sldId id="516" r:id="rId12"/>
    <p:sldId id="394" r:id="rId13"/>
    <p:sldId id="517" r:id="rId14"/>
    <p:sldId id="457" r:id="rId15"/>
    <p:sldId id="518" r:id="rId16"/>
    <p:sldId id="519" r:id="rId17"/>
    <p:sldId id="456" r:id="rId18"/>
    <p:sldId id="300" r:id="rId19"/>
    <p:sldId id="521" r:id="rId20"/>
    <p:sldId id="520" r:id="rId21"/>
    <p:sldId id="522" r:id="rId22"/>
    <p:sldId id="523" r:id="rId23"/>
    <p:sldId id="524" r:id="rId24"/>
    <p:sldId id="525" r:id="rId25"/>
    <p:sldId id="526" r:id="rId26"/>
    <p:sldId id="527" r:id="rId27"/>
    <p:sldId id="528" r:id="rId28"/>
    <p:sldId id="529" r:id="rId29"/>
    <p:sldId id="530" r:id="rId30"/>
    <p:sldId id="531" r:id="rId31"/>
    <p:sldId id="532" r:id="rId32"/>
    <p:sldId id="533" r:id="rId33"/>
    <p:sldId id="534" r:id="rId34"/>
    <p:sldId id="536" r:id="rId35"/>
    <p:sldId id="451" r:id="rId36"/>
  </p:sldIdLst>
  <p:sldSz cx="12192000" cy="6858000"/>
  <p:notesSz cx="6858000" cy="9144000"/>
  <p:embeddedFontLst>
    <p:embeddedFont>
      <p:font typeface="Calibri" panose="020F0502020204030204" pitchFamily="34" charset="0"/>
      <p:regular r:id="rId38"/>
      <p:bold r:id="rId39"/>
      <p:italic r:id="rId40"/>
      <p:boldItalic r:id="rId41"/>
    </p:embeddedFont>
    <p:embeddedFont>
      <p:font typeface="Fira Sans" panose="020B0503050000020004" pitchFamily="34" charset="0"/>
      <p:regular r:id="rId42"/>
      <p:bold r:id="rId43"/>
      <p:italic r:id="rId44"/>
      <p:boldItalic r:id="rId45"/>
    </p:embeddedFont>
    <p:embeddedFont>
      <p:font typeface="Fira Sans Light" panose="020B0403050000020004" pitchFamily="34" charset="0"/>
      <p:regular r:id="rId46"/>
      <p:italic r:id="rId47"/>
    </p:embeddedFont>
    <p:embeddedFont>
      <p:font typeface="Garamond" panose="02020404030301010803" pitchFamily="18" charset="0"/>
      <p:regular r:id="rId48"/>
      <p:bold r:id="rId49"/>
      <p:italic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xzr0uJMd77eCrFuD/mYjqg==" hashData="CiomHi7VnFnURRtOOf7QIEDWeR56HyBktLWA7cd3edxpyHFS4hbMaQaeMQ+q2rRIPaVJl7ICWg6wmVgOqBWWNw=="/>
  <p:extLst>
    <p:ext uri="{521415D9-36F7-43E2-AB2F-B90AF26B5E84}">
      <p14:sectionLst xmlns:p14="http://schemas.microsoft.com/office/powerpoint/2010/main">
        <p14:section name="Untitled Section" id="{E2D6AECE-E384-425A-98D9-BF8F49C6B176}">
          <p14:sldIdLst>
            <p14:sldId id="450"/>
            <p14:sldId id="323"/>
            <p14:sldId id="479"/>
            <p14:sldId id="509"/>
            <p14:sldId id="510"/>
            <p14:sldId id="511"/>
            <p14:sldId id="512"/>
            <p14:sldId id="513"/>
            <p14:sldId id="514"/>
            <p14:sldId id="515"/>
            <p14:sldId id="516"/>
            <p14:sldId id="394"/>
            <p14:sldId id="517"/>
            <p14:sldId id="457"/>
            <p14:sldId id="518"/>
            <p14:sldId id="519"/>
            <p14:sldId id="456"/>
            <p14:sldId id="300"/>
            <p14:sldId id="521"/>
            <p14:sldId id="520"/>
            <p14:sldId id="522"/>
            <p14:sldId id="523"/>
            <p14:sldId id="524"/>
            <p14:sldId id="525"/>
            <p14:sldId id="526"/>
            <p14:sldId id="527"/>
            <p14:sldId id="528"/>
            <p14:sldId id="529"/>
            <p14:sldId id="530"/>
            <p14:sldId id="531"/>
            <p14:sldId id="532"/>
            <p14:sldId id="533"/>
            <p14:sldId id="534"/>
            <p14:sldId id="536"/>
            <p14:sldId id="45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C13C"/>
    <a:srgbClr val="8E211E"/>
    <a:srgbClr val="FCD378"/>
    <a:srgbClr val="FEEA8E"/>
    <a:srgbClr val="ECCA02"/>
    <a:srgbClr val="FEF9D0"/>
    <a:srgbClr val="361D04"/>
    <a:srgbClr val="C96B0D"/>
    <a:srgbClr val="000000"/>
    <a:srgbClr val="F19F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519" autoAdjust="0"/>
    <p:restoredTop sz="94660"/>
  </p:normalViewPr>
  <p:slideViewPr>
    <p:cSldViewPr snapToGrid="0">
      <p:cViewPr varScale="1">
        <p:scale>
          <a:sx n="47" d="100"/>
          <a:sy n="47" d="100"/>
        </p:scale>
        <p:origin x="54" y="528"/>
      </p:cViewPr>
      <p:guideLst>
        <p:guide orient="horz" pos="2160"/>
        <p:guide pos="3840"/>
      </p:guideLst>
    </p:cSldViewPr>
  </p:slideViewPr>
  <p:notesTextViewPr>
    <p:cViewPr>
      <p:scale>
        <a:sx n="1" d="1"/>
        <a:sy n="1" d="1"/>
      </p:scale>
      <p:origin x="0" y="0"/>
    </p:cViewPr>
  </p:notesTextViewPr>
  <p:sorterViewPr>
    <p:cViewPr>
      <p:scale>
        <a:sx n="45" d="100"/>
        <a:sy n="4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BBD7335-F22F-40F6-A47A-BB1D16BEF230}" type="datetimeFigureOut">
              <a:rPr lang="en-US" smtClean="0"/>
              <a:t>6/9/2019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A91D0E-7F6B-488F-8701-B9E5733F5A16}" type="slidenum">
              <a:rPr lang="en-US" smtClean="0"/>
              <a:t>‹#›</a:t>
            </a:fld>
            <a:endParaRPr lang="en-US"/>
          </a:p>
        </p:txBody>
      </p:sp>
    </p:spTree>
    <p:extLst>
      <p:ext uri="{BB962C8B-B14F-4D97-AF65-F5344CB8AC3E}">
        <p14:creationId xmlns:p14="http://schemas.microsoft.com/office/powerpoint/2010/main" val="11379699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A91D0E-7F6B-488F-8701-B9E5733F5A16}" type="slidenum">
              <a:rPr lang="en-US" smtClean="0"/>
              <a:t>10</a:t>
            </a:fld>
            <a:endParaRPr lang="en-US"/>
          </a:p>
        </p:txBody>
      </p:sp>
    </p:spTree>
    <p:extLst>
      <p:ext uri="{BB962C8B-B14F-4D97-AF65-F5344CB8AC3E}">
        <p14:creationId xmlns:p14="http://schemas.microsoft.com/office/powerpoint/2010/main" val="37191604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A91D0E-7F6B-488F-8701-B9E5733F5A16}" type="slidenum">
              <a:rPr lang="en-US" smtClean="0"/>
              <a:t>14</a:t>
            </a:fld>
            <a:endParaRPr lang="en-US"/>
          </a:p>
        </p:txBody>
      </p:sp>
    </p:spTree>
    <p:extLst>
      <p:ext uri="{BB962C8B-B14F-4D97-AF65-F5344CB8AC3E}">
        <p14:creationId xmlns:p14="http://schemas.microsoft.com/office/powerpoint/2010/main" val="29680932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A91D0E-7F6B-488F-8701-B9E5733F5A16}" type="slidenum">
              <a:rPr lang="en-US" smtClean="0"/>
              <a:t>15</a:t>
            </a:fld>
            <a:endParaRPr lang="en-US"/>
          </a:p>
        </p:txBody>
      </p:sp>
    </p:spTree>
    <p:extLst>
      <p:ext uri="{BB962C8B-B14F-4D97-AF65-F5344CB8AC3E}">
        <p14:creationId xmlns:p14="http://schemas.microsoft.com/office/powerpoint/2010/main" val="2814333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A91D0E-7F6B-488F-8701-B9E5733F5A16}" type="slidenum">
              <a:rPr lang="en-US" smtClean="0"/>
              <a:t>16</a:t>
            </a:fld>
            <a:endParaRPr lang="en-US"/>
          </a:p>
        </p:txBody>
      </p:sp>
    </p:spTree>
    <p:extLst>
      <p:ext uri="{BB962C8B-B14F-4D97-AF65-F5344CB8AC3E}">
        <p14:creationId xmlns:p14="http://schemas.microsoft.com/office/powerpoint/2010/main" val="1213250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A91D0E-7F6B-488F-8701-B9E5733F5A16}" type="slidenum">
              <a:rPr lang="en-US" smtClean="0"/>
              <a:t>25</a:t>
            </a:fld>
            <a:endParaRPr lang="en-US"/>
          </a:p>
        </p:txBody>
      </p:sp>
    </p:spTree>
    <p:extLst>
      <p:ext uri="{BB962C8B-B14F-4D97-AF65-F5344CB8AC3E}">
        <p14:creationId xmlns:p14="http://schemas.microsoft.com/office/powerpoint/2010/main" val="1929737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A91D0E-7F6B-488F-8701-B9E5733F5A16}" type="slidenum">
              <a:rPr lang="en-US" smtClean="0"/>
              <a:t>26</a:t>
            </a:fld>
            <a:endParaRPr lang="en-US"/>
          </a:p>
        </p:txBody>
      </p:sp>
    </p:spTree>
    <p:extLst>
      <p:ext uri="{BB962C8B-B14F-4D97-AF65-F5344CB8AC3E}">
        <p14:creationId xmlns:p14="http://schemas.microsoft.com/office/powerpoint/2010/main" val="1117277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A91D0E-7F6B-488F-8701-B9E5733F5A16}" type="slidenum">
              <a:rPr lang="en-US" smtClean="0"/>
              <a:t>27</a:t>
            </a:fld>
            <a:endParaRPr lang="en-US"/>
          </a:p>
        </p:txBody>
      </p:sp>
    </p:spTree>
    <p:extLst>
      <p:ext uri="{BB962C8B-B14F-4D97-AF65-F5344CB8AC3E}">
        <p14:creationId xmlns:p14="http://schemas.microsoft.com/office/powerpoint/2010/main" val="11223686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9A91D0E-7F6B-488F-8701-B9E5733F5A16}" type="slidenum">
              <a:rPr lang="en-US" smtClean="0"/>
              <a:t>31</a:t>
            </a:fld>
            <a:endParaRPr lang="en-US"/>
          </a:p>
        </p:txBody>
      </p:sp>
    </p:spTree>
    <p:extLst>
      <p:ext uri="{BB962C8B-B14F-4D97-AF65-F5344CB8AC3E}">
        <p14:creationId xmlns:p14="http://schemas.microsoft.com/office/powerpoint/2010/main" val="10119152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0FCAA81-9E98-479C-B86C-374905A97B01}"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D8F076-783D-429B-8612-EB9483A24508}" type="slidenum">
              <a:rPr lang="en-US" smtClean="0"/>
              <a:t>‹#›</a:t>
            </a:fld>
            <a:endParaRPr lang="en-US"/>
          </a:p>
        </p:txBody>
      </p:sp>
      <p:pic>
        <p:nvPicPr>
          <p:cNvPr id="3" name="Picture 2">
            <a:extLst>
              <a:ext uri="{FF2B5EF4-FFF2-40B4-BE49-F238E27FC236}">
                <a16:creationId xmlns:a16="http://schemas.microsoft.com/office/drawing/2014/main" id="{CE7D3E13-7C27-49E7-8BFE-58160C80CFA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6522130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lnSpc>
                <a:spcPct val="100000"/>
              </a:lnSpc>
              <a:spcBef>
                <a:spcPts val="1800"/>
              </a:spcBef>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0FCAA81-9E98-479C-B86C-374905A97B01}"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D8F076-783D-429B-8612-EB9483A24508}" type="slidenum">
              <a:rPr lang="en-US" smtClean="0"/>
              <a:t>‹#›</a:t>
            </a:fld>
            <a:endParaRPr lang="en-US"/>
          </a:p>
        </p:txBody>
      </p:sp>
    </p:spTree>
    <p:extLst>
      <p:ext uri="{BB962C8B-B14F-4D97-AF65-F5344CB8AC3E}">
        <p14:creationId xmlns:p14="http://schemas.microsoft.com/office/powerpoint/2010/main" val="409181342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2562" y="878541"/>
            <a:ext cx="9641237" cy="5298422"/>
          </a:xfrm>
        </p:spPr>
        <p:txBody>
          <a:bodyPr/>
          <a:lstStyle>
            <a:lvl1pPr>
              <a:lnSpc>
                <a:spcPct val="100000"/>
              </a:lnSpc>
              <a:spcBef>
                <a:spcPts val="2400"/>
              </a:spcBef>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0FCAA81-9E98-479C-B86C-374905A97B01}"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D8F076-783D-429B-8612-EB9483A24508}" type="slidenum">
              <a:rPr lang="en-US" smtClean="0"/>
              <a:t>‹#›</a:t>
            </a:fld>
            <a:endParaRPr lang="en-US"/>
          </a:p>
        </p:txBody>
      </p:sp>
    </p:spTree>
    <p:extLst>
      <p:ext uri="{BB962C8B-B14F-4D97-AF65-F5344CB8AC3E}">
        <p14:creationId xmlns:p14="http://schemas.microsoft.com/office/powerpoint/2010/main" val="2017559183"/>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12562" y="988408"/>
            <a:ext cx="9641237" cy="954520"/>
          </a:xfrm>
        </p:spPr>
        <p:txBody>
          <a:bodyPr/>
          <a:lstStyle>
            <a:lvl1pPr>
              <a:defRPr/>
            </a:lvl1pPr>
          </a:lstStyle>
          <a:p>
            <a:r>
              <a:rPr lang="en-US" dirty="0"/>
              <a:t>Click to edit Master title style</a:t>
            </a:r>
            <a:br>
              <a:rPr lang="en-US" dirty="0"/>
            </a:br>
            <a:r>
              <a:rPr lang="en-US" dirty="0"/>
              <a:t>;</a:t>
            </a:r>
            <a:r>
              <a:rPr lang="en-US" dirty="0" err="1"/>
              <a:t>lkj;lkjl;kj</a:t>
            </a:r>
            <a:endParaRPr lang="en-US" dirty="0"/>
          </a:p>
        </p:txBody>
      </p:sp>
      <p:sp>
        <p:nvSpPr>
          <p:cNvPr id="3" name="Content Placeholder 2"/>
          <p:cNvSpPr>
            <a:spLocks noGrp="1"/>
          </p:cNvSpPr>
          <p:nvPr>
            <p:ph idx="1" hasCustomPrompt="1"/>
          </p:nvPr>
        </p:nvSpPr>
        <p:spPr>
          <a:xfrm>
            <a:off x="1712562" y="2144109"/>
            <a:ext cx="9641237" cy="4032853"/>
          </a:xfrm>
        </p:spPr>
        <p:txBody>
          <a:bodyPr/>
          <a:lstStyle>
            <a:lvl1pPr marL="0" indent="0">
              <a:lnSpc>
                <a:spcPct val="100000"/>
              </a:lnSpc>
              <a:spcBef>
                <a:spcPts val="2400"/>
              </a:spcBef>
              <a:buNone/>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Asdfasdlkjfas;ldjf;alsdkjf;laksdj;flaksjd;lfajsd;lfja;sldfj;alsdjf;alsdjf;lasdjkf;laksjd;flaksjd;lfakjsd;lfakjsd;ljkas;dlfja;sldfj;asldjf;alsdjf;lakjsd;flaksjd;flaksjdf;lasdf</a:t>
            </a:r>
          </a:p>
        </p:txBody>
      </p:sp>
      <p:sp>
        <p:nvSpPr>
          <p:cNvPr id="4" name="Date Placeholder 3"/>
          <p:cNvSpPr>
            <a:spLocks noGrp="1"/>
          </p:cNvSpPr>
          <p:nvPr>
            <p:ph type="dt" sz="half" idx="10"/>
          </p:nvPr>
        </p:nvSpPr>
        <p:spPr/>
        <p:txBody>
          <a:bodyPr/>
          <a:lstStyle/>
          <a:p>
            <a:fld id="{50FCAA81-9E98-479C-B86C-374905A97B01}" type="datetimeFigureOut">
              <a:rPr lang="en-US" smtClean="0"/>
              <a:t>6/9/2019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D8F076-783D-429B-8612-EB9483A24508}" type="slidenum">
              <a:rPr lang="en-US" smtClean="0"/>
              <a:t>‹#›</a:t>
            </a:fld>
            <a:endParaRPr lang="en-US"/>
          </a:p>
        </p:txBody>
      </p:sp>
    </p:spTree>
    <p:extLst>
      <p:ext uri="{BB962C8B-B14F-4D97-AF65-F5344CB8AC3E}">
        <p14:creationId xmlns:p14="http://schemas.microsoft.com/office/powerpoint/2010/main" val="2446028604"/>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12562" y="788719"/>
            <a:ext cx="9641237" cy="4705994"/>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50FCAA81-9E98-479C-B86C-374905A97B01}" type="datetimeFigureOut">
              <a:rPr lang="en-US" smtClean="0"/>
              <a:t>6/9/2019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D8F076-783D-429B-8612-EB9483A24508}" type="slidenum">
              <a:rPr lang="en-US" smtClean="0"/>
              <a:t>‹#›</a:t>
            </a:fld>
            <a:endParaRPr lang="en-US"/>
          </a:p>
        </p:txBody>
      </p:sp>
    </p:spTree>
    <p:extLst>
      <p:ext uri="{BB962C8B-B14F-4D97-AF65-F5344CB8AC3E}">
        <p14:creationId xmlns:p14="http://schemas.microsoft.com/office/powerpoint/2010/main" val="71492054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FCAA81-9E98-479C-B86C-374905A97B01}" type="datetimeFigureOut">
              <a:rPr lang="en-US" smtClean="0"/>
              <a:t>6/9/2019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D8F076-783D-429B-8612-EB9483A24508}" type="slidenum">
              <a:rPr lang="en-US" smtClean="0"/>
              <a:t>‹#›</a:t>
            </a:fld>
            <a:endParaRPr lang="en-US"/>
          </a:p>
        </p:txBody>
      </p:sp>
      <p:pic>
        <p:nvPicPr>
          <p:cNvPr id="6" name="Picture 5">
            <a:extLst>
              <a:ext uri="{FF2B5EF4-FFF2-40B4-BE49-F238E27FC236}">
                <a16:creationId xmlns:a16="http://schemas.microsoft.com/office/drawing/2014/main" id="{D48EBEC1-671D-47FF-9CB2-D0C4FA53FFF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Title 1">
            <a:extLst>
              <a:ext uri="{FF2B5EF4-FFF2-40B4-BE49-F238E27FC236}">
                <a16:creationId xmlns:a16="http://schemas.microsoft.com/office/drawing/2014/main" id="{602B6CEB-C230-45F7-A057-0CDA59AAFE81}"/>
              </a:ext>
            </a:extLst>
          </p:cNvPr>
          <p:cNvSpPr>
            <a:spLocks noGrp="1"/>
          </p:cNvSpPr>
          <p:nvPr>
            <p:ph type="title"/>
          </p:nvPr>
        </p:nvSpPr>
        <p:spPr>
          <a:xfrm>
            <a:off x="850005" y="788719"/>
            <a:ext cx="10728101" cy="4705994"/>
          </a:xfrm>
        </p:spPr>
        <p:txBody>
          <a:bodyPr/>
          <a:lstStyle/>
          <a:p>
            <a:r>
              <a:rPr lang="en-US" dirty="0"/>
              <a:t>Click to edit Master title style</a:t>
            </a:r>
          </a:p>
        </p:txBody>
      </p:sp>
    </p:spTree>
    <p:extLst>
      <p:ext uri="{BB962C8B-B14F-4D97-AF65-F5344CB8AC3E}">
        <p14:creationId xmlns:p14="http://schemas.microsoft.com/office/powerpoint/2010/main" val="177449584"/>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2" y="434031"/>
            <a:ext cx="12192001" cy="65409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p:cNvSpPr>
            <a:spLocks noGrp="1"/>
          </p:cNvSpPr>
          <p:nvPr>
            <p:ph type="dt" sz="half" idx="10"/>
          </p:nvPr>
        </p:nvSpPr>
        <p:spPr/>
        <p:txBody>
          <a:bodyPr/>
          <a:lstStyle/>
          <a:p>
            <a:fld id="{50FCAA81-9E98-479C-B86C-374905A97B01}" type="datetimeFigureOut">
              <a:rPr lang="en-US" smtClean="0"/>
              <a:t>6/9/2019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D8F076-783D-429B-8612-EB9483A24508}" type="slidenum">
              <a:rPr lang="en-US" smtClean="0"/>
              <a:t>‹#›</a:t>
            </a:fld>
            <a:endParaRPr lang="en-US"/>
          </a:p>
        </p:txBody>
      </p:sp>
      <p:pic>
        <p:nvPicPr>
          <p:cNvPr id="9" name="Picture 8">
            <a:extLst>
              <a:ext uri="{FF2B5EF4-FFF2-40B4-BE49-F238E27FC236}">
                <a16:creationId xmlns:a16="http://schemas.microsoft.com/office/drawing/2014/main" id="{FFBB55F9-3435-494C-9AB9-1081E3D0C25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974958"/>
          </a:xfrm>
          <a:prstGeom prst="rect">
            <a:avLst/>
          </a:prstGeom>
        </p:spPr>
      </p:pic>
    </p:spTree>
    <p:extLst>
      <p:ext uri="{BB962C8B-B14F-4D97-AF65-F5344CB8AC3E}">
        <p14:creationId xmlns:p14="http://schemas.microsoft.com/office/powerpoint/2010/main" val="396628831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0372A71-47C1-4E87-956B-6E6A3CBB105A}"/>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1712562" y="788719"/>
            <a:ext cx="9762514" cy="95451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712562" y="1825625"/>
            <a:ext cx="9762514"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712562" y="6356350"/>
            <a:ext cx="305262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FCAA81-9E98-479C-B86C-374905A97B01}" type="datetimeFigureOut">
              <a:rPr lang="en-US" smtClean="0"/>
              <a:t>6/9/2019</a:t>
            </a:fld>
            <a:endParaRPr lang="en-US"/>
          </a:p>
        </p:txBody>
      </p:sp>
      <p:sp>
        <p:nvSpPr>
          <p:cNvPr id="5" name="Footer Placeholder 4"/>
          <p:cNvSpPr>
            <a:spLocks noGrp="1"/>
          </p:cNvSpPr>
          <p:nvPr>
            <p:ph type="ftr" sz="quarter" idx="3"/>
          </p:nvPr>
        </p:nvSpPr>
        <p:spPr>
          <a:xfrm>
            <a:off x="4893972" y="6356350"/>
            <a:ext cx="4314422"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337182" y="6356350"/>
            <a:ext cx="240834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D8F076-783D-429B-8612-EB9483A24508}" type="slidenum">
              <a:rPr lang="en-US" smtClean="0"/>
              <a:t>‹#›</a:t>
            </a:fld>
            <a:endParaRPr lang="en-US"/>
          </a:p>
        </p:txBody>
      </p:sp>
    </p:spTree>
    <p:extLst>
      <p:ext uri="{BB962C8B-B14F-4D97-AF65-F5344CB8AC3E}">
        <p14:creationId xmlns:p14="http://schemas.microsoft.com/office/powerpoint/2010/main" val="6296303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9" r:id="rId3"/>
    <p:sldLayoutId id="2147483658" r:id="rId4"/>
    <p:sldLayoutId id="2147483654" r:id="rId5"/>
    <p:sldLayoutId id="2147483655" r:id="rId6"/>
    <p:sldLayoutId id="2147483661" r:id="rId7"/>
  </p:sldLayoutIdLst>
  <p:transition>
    <p:fade/>
  </p:transition>
  <p:txStyles>
    <p:title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p:titleStyle>
    <p:bodyStyle>
      <a:lvl1pPr marL="228600" indent="-228600" algn="l" defTabSz="914400" rtl="0" eaLnBrk="1" latinLnBrk="0" hangingPunct="1">
        <a:lnSpc>
          <a:spcPct val="90000"/>
        </a:lnSpc>
        <a:spcBef>
          <a:spcPts val="1000"/>
        </a:spcBef>
        <a:buClr>
          <a:srgbClr val="E48C29"/>
        </a:buClr>
        <a:buFont typeface="Arial" panose="020B0604020202020204" pitchFamily="34" charset="0"/>
        <a:buChar char="•"/>
        <a:defRPr sz="2800" kern="1200">
          <a:solidFill>
            <a:schemeClr val="bg1"/>
          </a:solidFill>
          <a:latin typeface="Fira Sans" pitchFamily="34" charset="0"/>
          <a:ea typeface="+mn-ea"/>
          <a:cs typeface="+mn-cs"/>
        </a:defRPr>
      </a:lvl1pPr>
      <a:lvl2pPr marL="685800" indent="-228600" algn="l" defTabSz="914400" rtl="0" eaLnBrk="1" latinLnBrk="0" hangingPunct="1">
        <a:lnSpc>
          <a:spcPct val="90000"/>
        </a:lnSpc>
        <a:spcBef>
          <a:spcPts val="500"/>
        </a:spcBef>
        <a:buClr>
          <a:srgbClr val="E48C29"/>
        </a:buClr>
        <a:buFont typeface="Arial" panose="020B0604020202020204" pitchFamily="34" charset="0"/>
        <a:buChar char="•"/>
        <a:defRPr sz="2400" kern="1200">
          <a:solidFill>
            <a:schemeClr val="bg1"/>
          </a:solidFill>
          <a:latin typeface="Fira Sans" pitchFamily="34" charset="0"/>
          <a:ea typeface="+mn-ea"/>
          <a:cs typeface="+mn-cs"/>
        </a:defRPr>
      </a:lvl2pPr>
      <a:lvl3pPr marL="1143000" indent="-228600" algn="l" defTabSz="914400" rtl="0" eaLnBrk="1" latinLnBrk="0" hangingPunct="1">
        <a:lnSpc>
          <a:spcPct val="90000"/>
        </a:lnSpc>
        <a:spcBef>
          <a:spcPts val="500"/>
        </a:spcBef>
        <a:buClr>
          <a:srgbClr val="E48C29"/>
        </a:buClr>
        <a:buFont typeface="Arial" panose="020B0604020202020204" pitchFamily="34" charset="0"/>
        <a:buChar char="•"/>
        <a:defRPr sz="2000" kern="1200">
          <a:solidFill>
            <a:schemeClr val="bg1"/>
          </a:solidFill>
          <a:latin typeface="Fira Sans" pitchFamily="34" charset="0"/>
          <a:ea typeface="+mn-ea"/>
          <a:cs typeface="+mn-cs"/>
        </a:defRPr>
      </a:lvl3pPr>
      <a:lvl4pPr marL="16002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4pPr>
      <a:lvl5pPr marL="2057400" indent="-228600" algn="l" defTabSz="914400" rtl="0" eaLnBrk="1" latinLnBrk="0" hangingPunct="1">
        <a:lnSpc>
          <a:spcPct val="90000"/>
        </a:lnSpc>
        <a:spcBef>
          <a:spcPts val="500"/>
        </a:spcBef>
        <a:buClr>
          <a:srgbClr val="E48C29"/>
        </a:buClr>
        <a:buFont typeface="Arial" panose="020B0604020202020204" pitchFamily="34" charset="0"/>
        <a:buChar char="•"/>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microsoft.com/office/2007/relationships/hdphoto" Target="../media/hdphoto4.wdp"/></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4DD338-3653-405C-892C-42071E91043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A354BF5-EF5D-4E19-8834-A3C542353F0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5A8444F9-A81B-43FA-B19B-1DEA5BF91F7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7352565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6">
            <a:extLst>
              <a:ext uri="{FF2B5EF4-FFF2-40B4-BE49-F238E27FC236}">
                <a16:creationId xmlns:a16="http://schemas.microsoft.com/office/drawing/2014/main" id="{4488C15C-AD69-482E-A2EB-467A92DB6F96}"/>
              </a:ext>
            </a:extLst>
          </p:cNvPr>
          <p:cNvSpPr txBox="1">
            <a:spLocks/>
          </p:cNvSpPr>
          <p:nvPr/>
        </p:nvSpPr>
        <p:spPr>
          <a:xfrm>
            <a:off x="1766098" y="750624"/>
            <a:ext cx="9124816" cy="183562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defRPr/>
            </a:pPr>
            <a:r>
              <a:rPr lang="en-US" altLang="en-US" sz="2600" dirty="0">
                <a:solidFill>
                  <a:srgbClr val="FBC13C"/>
                </a:solidFill>
              </a:rPr>
              <a:t>It was the grandson of Hilkiah the priest, Ezra, who finally picked up the process again in 536 B.C., when </a:t>
            </a:r>
            <a:r>
              <a:rPr lang="en-US" altLang="en-US" sz="2600" i="1" dirty="0">
                <a:solidFill>
                  <a:srgbClr val="FBC13C"/>
                </a:solidFill>
              </a:rPr>
              <a:t>(2 Chronicles 36) </a:t>
            </a:r>
            <a:r>
              <a:rPr lang="en-US" altLang="en-US" sz="2600" dirty="0">
                <a:solidFill>
                  <a:srgbClr val="FBC13C"/>
                </a:solidFill>
              </a:rPr>
              <a:t>we find an ungodly ruler, Cyrus King of Persia, giving a strange command.</a:t>
            </a:r>
          </a:p>
        </p:txBody>
      </p:sp>
      <p:sp>
        <p:nvSpPr>
          <p:cNvPr id="6" name="Content Placeholder 6">
            <a:extLst>
              <a:ext uri="{FF2B5EF4-FFF2-40B4-BE49-F238E27FC236}">
                <a16:creationId xmlns:a16="http://schemas.microsoft.com/office/drawing/2014/main" id="{CF892A07-0557-475C-B97A-7C8F95740D8F}"/>
              </a:ext>
            </a:extLst>
          </p:cNvPr>
          <p:cNvSpPr txBox="1">
            <a:spLocks/>
          </p:cNvSpPr>
          <p:nvPr/>
        </p:nvSpPr>
        <p:spPr>
          <a:xfrm>
            <a:off x="1766097" y="5186144"/>
            <a:ext cx="9124817" cy="1201003"/>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000"/>
              </a:spcBef>
            </a:pPr>
            <a:r>
              <a:rPr lang="en-US" sz="2500" i="1" dirty="0"/>
              <a:t>What does </a:t>
            </a:r>
            <a:r>
              <a:rPr lang="en-US" sz="2500" b="1" i="1" dirty="0">
                <a:solidFill>
                  <a:srgbClr val="FBC13C"/>
                </a:solidFill>
              </a:rPr>
              <a:t>Proverbs 21:1 </a:t>
            </a:r>
            <a:r>
              <a:rPr lang="en-US" sz="2500" i="1" dirty="0"/>
              <a:t>say about God’s sovereignty over those in power? </a:t>
            </a:r>
          </a:p>
        </p:txBody>
      </p:sp>
      <p:sp>
        <p:nvSpPr>
          <p:cNvPr id="7" name="Content Placeholder 6">
            <a:extLst>
              <a:ext uri="{FF2B5EF4-FFF2-40B4-BE49-F238E27FC236}">
                <a16:creationId xmlns:a16="http://schemas.microsoft.com/office/drawing/2014/main" id="{F8B2496A-7D73-4DB9-A15B-119671C46378}"/>
              </a:ext>
            </a:extLst>
          </p:cNvPr>
          <p:cNvSpPr txBox="1">
            <a:spLocks/>
          </p:cNvSpPr>
          <p:nvPr/>
        </p:nvSpPr>
        <p:spPr>
          <a:xfrm>
            <a:off x="1766097" y="2750023"/>
            <a:ext cx="9629784" cy="2463421"/>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000"/>
              </a:spcBef>
              <a:defRPr/>
            </a:pPr>
            <a:r>
              <a:rPr lang="en-US" altLang="en-US" sz="2500" b="1" i="1" dirty="0">
                <a:solidFill>
                  <a:srgbClr val="FBC13C"/>
                </a:solidFill>
              </a:rPr>
              <a:t>2 Chronicles 36:23</a:t>
            </a:r>
          </a:p>
          <a:p>
            <a:pPr>
              <a:spcBef>
                <a:spcPts val="1000"/>
              </a:spcBef>
              <a:defRPr/>
            </a:pPr>
            <a:r>
              <a:rPr lang="en-US" altLang="en-US" sz="2500" i="1" dirty="0"/>
              <a:t>'The LORD, the God of heaven, has given me all the kingdoms of the earth, and He has appointed me to build Him a house in Jerusalem, which is in Judah. Whoever there is among you of all His people, may the LORD his God be with him, and let him go up!'</a:t>
            </a:r>
          </a:p>
        </p:txBody>
      </p:sp>
    </p:spTree>
    <p:extLst>
      <p:ext uri="{BB962C8B-B14F-4D97-AF65-F5344CB8AC3E}">
        <p14:creationId xmlns:p14="http://schemas.microsoft.com/office/powerpoint/2010/main" val="15483372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6">
            <a:extLst>
              <a:ext uri="{FF2B5EF4-FFF2-40B4-BE49-F238E27FC236}">
                <a16:creationId xmlns:a16="http://schemas.microsoft.com/office/drawing/2014/main" id="{53654D34-41B2-47E4-A9BF-0FDDCC01F8FC}"/>
              </a:ext>
            </a:extLst>
          </p:cNvPr>
          <p:cNvSpPr txBox="1">
            <a:spLocks/>
          </p:cNvSpPr>
          <p:nvPr/>
        </p:nvSpPr>
        <p:spPr>
          <a:xfrm>
            <a:off x="1766096" y="4307602"/>
            <a:ext cx="9070226" cy="1888482"/>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ltLang="en-US" dirty="0"/>
              <a:t>Now that we see what the </a:t>
            </a:r>
            <a:r>
              <a:rPr lang="en-US" altLang="en-US" i="1" dirty="0">
                <a:solidFill>
                  <a:srgbClr val="FBC13C"/>
                </a:solidFill>
              </a:rPr>
              <a:t>great treasure in our “city”</a:t>
            </a:r>
            <a:r>
              <a:rPr lang="en-US" altLang="en-US" i="1" dirty="0"/>
              <a:t> </a:t>
            </a:r>
            <a:r>
              <a:rPr lang="en-US" altLang="en-US" dirty="0"/>
              <a:t>is, let’s look at what Nehemiah teaches us about protecting it.</a:t>
            </a:r>
          </a:p>
        </p:txBody>
      </p:sp>
      <p:grpSp>
        <p:nvGrpSpPr>
          <p:cNvPr id="6" name="Group 5">
            <a:extLst>
              <a:ext uri="{FF2B5EF4-FFF2-40B4-BE49-F238E27FC236}">
                <a16:creationId xmlns:a16="http://schemas.microsoft.com/office/drawing/2014/main" id="{550DE28B-8D02-4BA4-A4B0-784DE1DE38F9}"/>
              </a:ext>
            </a:extLst>
          </p:cNvPr>
          <p:cNvGrpSpPr/>
          <p:nvPr/>
        </p:nvGrpSpPr>
        <p:grpSpPr>
          <a:xfrm>
            <a:off x="1766097" y="919664"/>
            <a:ext cx="9793557" cy="1494859"/>
            <a:chOff x="1766097" y="919664"/>
            <a:chExt cx="9793557" cy="1494859"/>
          </a:xfrm>
        </p:grpSpPr>
        <p:sp>
          <p:nvSpPr>
            <p:cNvPr id="4" name="Content Placeholder 6">
              <a:extLst>
                <a:ext uri="{FF2B5EF4-FFF2-40B4-BE49-F238E27FC236}">
                  <a16:creationId xmlns:a16="http://schemas.microsoft.com/office/drawing/2014/main" id="{4488C15C-AD69-482E-A2EB-467A92DB6F96}"/>
                </a:ext>
              </a:extLst>
            </p:cNvPr>
            <p:cNvSpPr txBox="1">
              <a:spLocks/>
            </p:cNvSpPr>
            <p:nvPr/>
          </p:nvSpPr>
          <p:spPr>
            <a:xfrm>
              <a:off x="1766097" y="919664"/>
              <a:ext cx="9793557" cy="1154796"/>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defRPr/>
              </a:pPr>
              <a:r>
                <a:rPr lang="en-US" altLang="en-US" dirty="0"/>
                <a:t>The Messiah made true worshippers of us by making our </a:t>
              </a:r>
              <a:r>
                <a:rPr lang="en-US" altLang="en-US" sz="3200" dirty="0">
                  <a:solidFill>
                    <a:srgbClr val="FFFFFF"/>
                  </a:solidFill>
                  <a:latin typeface="Garamond"/>
                </a:rPr>
                <a:t>_____________</a:t>
              </a:r>
              <a:r>
                <a:rPr lang="en-US" altLang="en-US" dirty="0"/>
                <a:t> the temple where God’s presence dwells.</a:t>
              </a:r>
              <a:endParaRPr lang="en-US" altLang="en-US" i="1" dirty="0"/>
            </a:p>
          </p:txBody>
        </p:sp>
        <p:sp>
          <p:nvSpPr>
            <p:cNvPr id="13" name="Content Placeholder 6">
              <a:extLst>
                <a:ext uri="{FF2B5EF4-FFF2-40B4-BE49-F238E27FC236}">
                  <a16:creationId xmlns:a16="http://schemas.microsoft.com/office/drawing/2014/main" id="{9354353B-913B-46CE-AAAC-5E1081F30C1D}"/>
                </a:ext>
              </a:extLst>
            </p:cNvPr>
            <p:cNvSpPr txBox="1">
              <a:spLocks/>
            </p:cNvSpPr>
            <p:nvPr/>
          </p:nvSpPr>
          <p:spPr>
            <a:xfrm>
              <a:off x="8201015" y="1948867"/>
              <a:ext cx="3358639" cy="465656"/>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defRPr/>
              </a:pPr>
              <a:r>
                <a:rPr lang="en-US" altLang="en-US" sz="2400" i="1" dirty="0">
                  <a:solidFill>
                    <a:srgbClr val="FBC13C"/>
                  </a:solidFill>
                </a:rPr>
                <a:t>(1 Corinthians 3:16)</a:t>
              </a:r>
            </a:p>
          </p:txBody>
        </p:sp>
      </p:grpSp>
      <p:grpSp>
        <p:nvGrpSpPr>
          <p:cNvPr id="5" name="Group 4">
            <a:extLst>
              <a:ext uri="{FF2B5EF4-FFF2-40B4-BE49-F238E27FC236}">
                <a16:creationId xmlns:a16="http://schemas.microsoft.com/office/drawing/2014/main" id="{7BA33E34-4C1E-46B6-973D-6C1DF1349DAE}"/>
              </a:ext>
            </a:extLst>
          </p:cNvPr>
          <p:cNvGrpSpPr/>
          <p:nvPr/>
        </p:nvGrpSpPr>
        <p:grpSpPr>
          <a:xfrm>
            <a:off x="1766096" y="2695332"/>
            <a:ext cx="9889093" cy="1038963"/>
            <a:chOff x="1766096" y="2695332"/>
            <a:chExt cx="9889093" cy="1038963"/>
          </a:xfrm>
        </p:grpSpPr>
        <p:sp>
          <p:nvSpPr>
            <p:cNvPr id="10" name="Content Placeholder 6">
              <a:extLst>
                <a:ext uri="{FF2B5EF4-FFF2-40B4-BE49-F238E27FC236}">
                  <a16:creationId xmlns:a16="http://schemas.microsoft.com/office/drawing/2014/main" id="{899497B4-F339-42F7-AAFC-099C4BB9E259}"/>
                </a:ext>
              </a:extLst>
            </p:cNvPr>
            <p:cNvSpPr txBox="1">
              <a:spLocks/>
            </p:cNvSpPr>
            <p:nvPr/>
          </p:nvSpPr>
          <p:spPr>
            <a:xfrm>
              <a:off x="1766096" y="2695332"/>
              <a:ext cx="9889093" cy="661202"/>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ltLang="en-US" dirty="0"/>
                <a:t>and His </a:t>
              </a:r>
              <a:r>
                <a:rPr lang="en-US" altLang="en-US" sz="3200" dirty="0">
                  <a:solidFill>
                    <a:srgbClr val="FFFFFF"/>
                  </a:solidFill>
                  <a:latin typeface="Garamond"/>
                </a:rPr>
                <a:t>_________________</a:t>
              </a:r>
              <a:r>
                <a:rPr lang="en-US" altLang="en-US" dirty="0"/>
                <a:t> the treasure in the temple.  </a:t>
              </a:r>
            </a:p>
          </p:txBody>
        </p:sp>
        <p:sp>
          <p:nvSpPr>
            <p:cNvPr id="14" name="Content Placeholder 6">
              <a:extLst>
                <a:ext uri="{FF2B5EF4-FFF2-40B4-BE49-F238E27FC236}">
                  <a16:creationId xmlns:a16="http://schemas.microsoft.com/office/drawing/2014/main" id="{8276F673-96D5-4553-870E-92C1578A7702}"/>
                </a:ext>
              </a:extLst>
            </p:cNvPr>
            <p:cNvSpPr txBox="1">
              <a:spLocks/>
            </p:cNvSpPr>
            <p:nvPr/>
          </p:nvSpPr>
          <p:spPr>
            <a:xfrm>
              <a:off x="8528560" y="3268639"/>
              <a:ext cx="2703547" cy="465656"/>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defRPr/>
              </a:pPr>
              <a:r>
                <a:rPr lang="en-US" altLang="en-US" sz="2400" i="1" dirty="0">
                  <a:solidFill>
                    <a:srgbClr val="FBC13C"/>
                  </a:solidFill>
                </a:rPr>
                <a:t>(Colossians 1:27)</a:t>
              </a:r>
            </a:p>
          </p:txBody>
        </p:sp>
      </p:grpSp>
    </p:spTree>
    <p:extLst>
      <p:ext uri="{BB962C8B-B14F-4D97-AF65-F5344CB8AC3E}">
        <p14:creationId xmlns:p14="http://schemas.microsoft.com/office/powerpoint/2010/main" val="193295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712563" y="1066801"/>
            <a:ext cx="9751556" cy="2362200"/>
          </a:xfrm>
        </p:spPr>
        <p:txBody>
          <a:bodyPr>
            <a:noAutofit/>
          </a:bodyPr>
          <a:lstStyle/>
          <a:p>
            <a:pPr>
              <a:spcBef>
                <a:spcPts val="1200"/>
              </a:spcBef>
            </a:pPr>
            <a:r>
              <a:rPr lang="en-US" b="1" dirty="0">
                <a:solidFill>
                  <a:srgbClr val="FBC13C"/>
                </a:solidFill>
              </a:rPr>
              <a:t>KEY TRUTH:</a:t>
            </a:r>
          </a:p>
          <a:p>
            <a:pPr>
              <a:spcBef>
                <a:spcPts val="1200"/>
              </a:spcBef>
            </a:pPr>
            <a:r>
              <a:rPr lang="en-US" sz="3200" dirty="0"/>
              <a:t>In order to stay free, our life needs new spiritual walls and gates (boundaries) to serve as protection against spiritual attack. </a:t>
            </a:r>
          </a:p>
        </p:txBody>
      </p:sp>
      <p:sp>
        <p:nvSpPr>
          <p:cNvPr id="3" name="Content Placeholder 6">
            <a:extLst>
              <a:ext uri="{FF2B5EF4-FFF2-40B4-BE49-F238E27FC236}">
                <a16:creationId xmlns:a16="http://schemas.microsoft.com/office/drawing/2014/main" id="{22839E38-34FD-45AA-A3E9-F67B03645B53}"/>
              </a:ext>
            </a:extLst>
          </p:cNvPr>
          <p:cNvSpPr txBox="1">
            <a:spLocks/>
          </p:cNvSpPr>
          <p:nvPr/>
        </p:nvSpPr>
        <p:spPr>
          <a:xfrm>
            <a:off x="1721662" y="3621207"/>
            <a:ext cx="9625997" cy="236220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en-US" sz="3200" i="1" dirty="0"/>
              <a:t>The prophet wrote: </a:t>
            </a:r>
            <a:r>
              <a:rPr lang="en-US" sz="3200" i="1" dirty="0">
                <a:solidFill>
                  <a:srgbClr val="FBC13C"/>
                </a:solidFill>
              </a:rPr>
              <a:t>"The gates of your land are opened wide to your enemies; fire consumes your gate bars."  </a:t>
            </a:r>
            <a:r>
              <a:rPr lang="en-US" sz="3200" i="1" dirty="0"/>
              <a:t>(Nahum 3:13)</a:t>
            </a:r>
          </a:p>
        </p:txBody>
      </p:sp>
    </p:spTree>
    <p:extLst>
      <p:ext uri="{BB962C8B-B14F-4D97-AF65-F5344CB8AC3E}">
        <p14:creationId xmlns:p14="http://schemas.microsoft.com/office/powerpoint/2010/main" val="39058180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12562" y="756745"/>
            <a:ext cx="10357518" cy="872550"/>
          </a:xfrm>
        </p:spPr>
        <p:txBody>
          <a:bodyPr>
            <a:noAutofit/>
          </a:bodyPr>
          <a:lstStyle/>
          <a:p>
            <a:pPr>
              <a:lnSpc>
                <a:spcPct val="100000"/>
              </a:lnSpc>
            </a:pPr>
            <a:r>
              <a:rPr lang="en-US" sz="4800" dirty="0"/>
              <a:t>New Testament Application</a:t>
            </a:r>
            <a:endParaRPr lang="en-US" sz="4800" b="0" dirty="0"/>
          </a:p>
        </p:txBody>
      </p:sp>
      <p:sp>
        <p:nvSpPr>
          <p:cNvPr id="4" name="Content Placeholder 6">
            <a:extLst>
              <a:ext uri="{FF2B5EF4-FFF2-40B4-BE49-F238E27FC236}">
                <a16:creationId xmlns:a16="http://schemas.microsoft.com/office/drawing/2014/main" id="{4488C15C-AD69-482E-A2EB-467A92DB6F96}"/>
              </a:ext>
            </a:extLst>
          </p:cNvPr>
          <p:cNvSpPr txBox="1">
            <a:spLocks/>
          </p:cNvSpPr>
          <p:nvPr/>
        </p:nvSpPr>
        <p:spPr>
          <a:xfrm>
            <a:off x="1766097" y="2169992"/>
            <a:ext cx="7555324" cy="151604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000"/>
              </a:spcBef>
              <a:defRPr/>
            </a:pPr>
            <a:r>
              <a:rPr lang="en-US" altLang="en-US" sz="3600" i="1" dirty="0"/>
              <a:t>What does </a:t>
            </a:r>
            <a:r>
              <a:rPr lang="en-US" altLang="en-US" sz="3600" b="1" i="1" dirty="0">
                <a:solidFill>
                  <a:srgbClr val="FBC13C"/>
                </a:solidFill>
              </a:rPr>
              <a:t>2 Corinthians 11:3, 4 </a:t>
            </a:r>
            <a:r>
              <a:rPr lang="en-US" altLang="en-US" sz="3600" i="1" dirty="0"/>
              <a:t>warn Christians about?</a:t>
            </a:r>
          </a:p>
        </p:txBody>
      </p:sp>
      <p:sp>
        <p:nvSpPr>
          <p:cNvPr id="10" name="Content Placeholder 6">
            <a:extLst>
              <a:ext uri="{FF2B5EF4-FFF2-40B4-BE49-F238E27FC236}">
                <a16:creationId xmlns:a16="http://schemas.microsoft.com/office/drawing/2014/main" id="{005AE11A-A86B-404C-93B2-5D2D76604A1D}"/>
              </a:ext>
            </a:extLst>
          </p:cNvPr>
          <p:cNvSpPr txBox="1">
            <a:spLocks/>
          </p:cNvSpPr>
          <p:nvPr/>
        </p:nvSpPr>
        <p:spPr>
          <a:xfrm>
            <a:off x="1766097" y="3908946"/>
            <a:ext cx="6586334" cy="202783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000"/>
              </a:spcBef>
              <a:defRPr/>
            </a:pPr>
            <a:r>
              <a:rPr lang="en-US" altLang="en-US" sz="3600" i="1" dirty="0"/>
              <a:t>What instruction do we find in </a:t>
            </a:r>
            <a:r>
              <a:rPr lang="en-US" altLang="en-US" sz="3600" b="1" i="1" dirty="0">
                <a:solidFill>
                  <a:srgbClr val="FBC13C"/>
                </a:solidFill>
              </a:rPr>
              <a:t>1 Thessalonians 5:21, 22 </a:t>
            </a:r>
            <a:r>
              <a:rPr lang="en-US" altLang="en-US" sz="3600" i="1" dirty="0"/>
              <a:t>?</a:t>
            </a:r>
          </a:p>
        </p:txBody>
      </p:sp>
    </p:spTree>
    <p:extLst>
      <p:ext uri="{BB962C8B-B14F-4D97-AF65-F5344CB8AC3E}">
        <p14:creationId xmlns:p14="http://schemas.microsoft.com/office/powerpoint/2010/main" val="15066703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E4CA8B3B-9ECD-43FB-A0A6-570130FD1683}"/>
              </a:ext>
            </a:extLst>
          </p:cNvPr>
          <p:cNvSpPr/>
          <p:nvPr/>
        </p:nvSpPr>
        <p:spPr>
          <a:xfrm>
            <a:off x="0" y="429768"/>
            <a:ext cx="12192000" cy="6428232"/>
          </a:xfrm>
          <a:prstGeom prst="rect">
            <a:avLst/>
          </a:prstGeom>
          <a:solidFill>
            <a:srgbClr val="361D04">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Holy Place">
            <a:extLst>
              <a:ext uri="{FF2B5EF4-FFF2-40B4-BE49-F238E27FC236}">
                <a16:creationId xmlns:a16="http://schemas.microsoft.com/office/drawing/2014/main" id="{E916AD9B-C5A1-4486-99C5-5AFFE4356504}"/>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44000"/>
                    </a14:imgEffect>
                  </a14:imgLayer>
                </a14:imgProps>
              </a:ext>
              <a:ext uri="{28A0092B-C50C-407E-A947-70E740481C1C}">
                <a14:useLocalDpi xmlns:a14="http://schemas.microsoft.com/office/drawing/2010/main"/>
              </a:ext>
            </a:extLst>
          </a:blip>
          <a:srcRect/>
          <a:stretch/>
        </p:blipFill>
        <p:spPr bwMode="auto">
          <a:xfrm>
            <a:off x="4383991" y="419136"/>
            <a:ext cx="3031714" cy="4408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7">
            <a:extLst>
              <a:ext uri="{FF2B5EF4-FFF2-40B4-BE49-F238E27FC236}">
                <a16:creationId xmlns:a16="http://schemas.microsoft.com/office/drawing/2014/main" id="{45FFF456-612B-476F-A808-8E995E5FA706}"/>
              </a:ext>
            </a:extLst>
          </p:cNvPr>
          <p:cNvSpPr txBox="1">
            <a:spLocks noChangeArrowheads="1"/>
          </p:cNvSpPr>
          <p:nvPr/>
        </p:nvSpPr>
        <p:spPr bwMode="auto">
          <a:xfrm>
            <a:off x="414344" y="928830"/>
            <a:ext cx="3853641"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r" eaLnBrk="1" hangingPunct="1">
              <a:spcBef>
                <a:spcPct val="50000"/>
              </a:spcBef>
            </a:pPr>
            <a:r>
              <a:rPr lang="en-US" altLang="en-US" sz="2400" b="1" i="1" dirty="0">
                <a:solidFill>
                  <a:srgbClr val="FBC13C"/>
                </a:solidFill>
                <a:latin typeface="Fira Sans" panose="020B0503050000020004" pitchFamily="34" charset="0"/>
                <a:cs typeface="Arial" panose="020B0604020202020204" pitchFamily="34" charset="0"/>
              </a:rPr>
              <a:t>The Ark of the Covenant </a:t>
            </a:r>
            <a:r>
              <a:rPr lang="en-US" altLang="en-US" sz="2400" i="1" dirty="0">
                <a:solidFill>
                  <a:srgbClr val="FBC13C"/>
                </a:solidFill>
                <a:latin typeface="Fira Sans" panose="020B0503050000020004" pitchFamily="34" charset="0"/>
                <a:cs typeface="Arial" panose="020B0604020202020204" pitchFamily="34" charset="0"/>
              </a:rPr>
              <a:t>represents the treasure chest of the heart.                </a:t>
            </a:r>
            <a:br>
              <a:rPr lang="en-US" altLang="en-US" sz="2400" i="1" dirty="0">
                <a:solidFill>
                  <a:srgbClr val="FBC13C"/>
                </a:solidFill>
                <a:latin typeface="Fira Sans" panose="020B0503050000020004" pitchFamily="34" charset="0"/>
                <a:cs typeface="Arial" panose="020B0604020202020204" pitchFamily="34" charset="0"/>
              </a:rPr>
            </a:br>
            <a:r>
              <a:rPr lang="en-US" altLang="en-US" i="1" dirty="0">
                <a:solidFill>
                  <a:srgbClr val="FBC13C"/>
                </a:solidFill>
                <a:latin typeface="Fira Sans" panose="020B0503050000020004" pitchFamily="34" charset="0"/>
                <a:cs typeface="Arial" panose="020B0604020202020204" pitchFamily="34" charset="0"/>
              </a:rPr>
              <a:t>(Matthew 6:21)</a:t>
            </a:r>
          </a:p>
        </p:txBody>
      </p:sp>
      <p:sp>
        <p:nvSpPr>
          <p:cNvPr id="17" name="Text Box 7">
            <a:extLst>
              <a:ext uri="{FF2B5EF4-FFF2-40B4-BE49-F238E27FC236}">
                <a16:creationId xmlns:a16="http://schemas.microsoft.com/office/drawing/2014/main" id="{8AAE3C91-4F9C-4969-9D44-5282198B2B1C}"/>
              </a:ext>
            </a:extLst>
          </p:cNvPr>
          <p:cNvSpPr txBox="1">
            <a:spLocks noChangeArrowheads="1"/>
          </p:cNvSpPr>
          <p:nvPr/>
        </p:nvSpPr>
        <p:spPr bwMode="auto">
          <a:xfrm>
            <a:off x="232012" y="2905220"/>
            <a:ext cx="4009634"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r" eaLnBrk="1" hangingPunct="1">
              <a:spcBef>
                <a:spcPct val="50000"/>
              </a:spcBef>
            </a:pPr>
            <a:r>
              <a:rPr lang="en-US" altLang="en-US" sz="2400" i="1" dirty="0">
                <a:solidFill>
                  <a:srgbClr val="FBC13C"/>
                </a:solidFill>
                <a:latin typeface="Fira Sans" panose="020B0503050000020004" pitchFamily="34" charset="0"/>
                <a:cs typeface="Arial" panose="020B0604020202020204" pitchFamily="34" charset="0"/>
              </a:rPr>
              <a:t>The </a:t>
            </a:r>
            <a:r>
              <a:rPr lang="en-US" altLang="en-US" sz="2400" b="1" i="1" dirty="0">
                <a:solidFill>
                  <a:srgbClr val="FBC13C"/>
                </a:solidFill>
                <a:latin typeface="Fira Sans" panose="020B0503050000020004" pitchFamily="34" charset="0"/>
                <a:cs typeface="Arial" panose="020B0604020202020204" pitchFamily="34" charset="0"/>
              </a:rPr>
              <a:t>Lampstand</a:t>
            </a:r>
            <a:r>
              <a:rPr lang="en-US" altLang="en-US" sz="2400" i="1" dirty="0">
                <a:solidFill>
                  <a:srgbClr val="FBC13C"/>
                </a:solidFill>
                <a:latin typeface="Fira Sans" panose="020B0503050000020004" pitchFamily="34" charset="0"/>
                <a:cs typeface="Arial" panose="020B0604020202020204" pitchFamily="34" charset="0"/>
              </a:rPr>
              <a:t> of the Mind.                </a:t>
            </a:r>
            <a:br>
              <a:rPr lang="en-US" altLang="en-US" sz="2400" i="1" dirty="0">
                <a:solidFill>
                  <a:srgbClr val="FBC13C"/>
                </a:solidFill>
                <a:latin typeface="Fira Sans" panose="020B0503050000020004" pitchFamily="34" charset="0"/>
                <a:cs typeface="Arial" panose="020B0604020202020204" pitchFamily="34" charset="0"/>
              </a:rPr>
            </a:br>
            <a:r>
              <a:rPr lang="en-US" altLang="en-US" i="1" dirty="0">
                <a:solidFill>
                  <a:srgbClr val="FBC13C"/>
                </a:solidFill>
                <a:latin typeface="Fira Sans" panose="020B0503050000020004" pitchFamily="34" charset="0"/>
                <a:cs typeface="Arial" panose="020B0604020202020204" pitchFamily="34" charset="0"/>
              </a:rPr>
              <a:t>(Proverbs 23:7)</a:t>
            </a:r>
          </a:p>
        </p:txBody>
      </p:sp>
      <p:sp>
        <p:nvSpPr>
          <p:cNvPr id="18" name="Text Box 7">
            <a:extLst>
              <a:ext uri="{FF2B5EF4-FFF2-40B4-BE49-F238E27FC236}">
                <a16:creationId xmlns:a16="http://schemas.microsoft.com/office/drawing/2014/main" id="{970F4CF8-BCB9-464F-A032-835EFDE98BD3}"/>
              </a:ext>
            </a:extLst>
          </p:cNvPr>
          <p:cNvSpPr txBox="1">
            <a:spLocks noChangeArrowheads="1"/>
          </p:cNvSpPr>
          <p:nvPr/>
        </p:nvSpPr>
        <p:spPr bwMode="auto">
          <a:xfrm>
            <a:off x="7531710" y="1427892"/>
            <a:ext cx="4544284"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spcBef>
                <a:spcPct val="50000"/>
              </a:spcBef>
            </a:pPr>
            <a:r>
              <a:rPr lang="en-US" altLang="en-US" sz="2400" b="1" i="1" dirty="0">
                <a:solidFill>
                  <a:srgbClr val="FBC13C"/>
                </a:solidFill>
                <a:latin typeface="Fira Sans" panose="020B0503050000020004" pitchFamily="34" charset="0"/>
                <a:cs typeface="Arial" panose="020B0604020202020204" pitchFamily="34" charset="0"/>
              </a:rPr>
              <a:t>Altar of Incense: </a:t>
            </a:r>
            <a:r>
              <a:rPr lang="en-US" altLang="en-US" sz="2400" i="1" dirty="0">
                <a:solidFill>
                  <a:srgbClr val="FBC13C"/>
                </a:solidFill>
                <a:latin typeface="Fira Sans" panose="020B0503050000020004" pitchFamily="34" charset="0"/>
                <a:cs typeface="Arial" panose="020B0604020202020204" pitchFamily="34" charset="0"/>
              </a:rPr>
              <a:t>the will of man – to be submitted in prayer at all times.                </a:t>
            </a:r>
            <a:br>
              <a:rPr lang="en-US" altLang="en-US" sz="2400" i="1" dirty="0">
                <a:solidFill>
                  <a:srgbClr val="FBC13C"/>
                </a:solidFill>
                <a:latin typeface="Fira Sans" panose="020B0503050000020004" pitchFamily="34" charset="0"/>
                <a:cs typeface="Arial" panose="020B0604020202020204" pitchFamily="34" charset="0"/>
              </a:rPr>
            </a:br>
            <a:r>
              <a:rPr lang="en-US" altLang="en-US" i="1" dirty="0">
                <a:solidFill>
                  <a:srgbClr val="FBC13C"/>
                </a:solidFill>
                <a:latin typeface="Fira Sans" panose="020B0503050000020004" pitchFamily="34" charset="0"/>
                <a:cs typeface="Arial" panose="020B0604020202020204" pitchFamily="34" charset="0"/>
              </a:rPr>
              <a:t>(Revelation 5:8, 8:3)</a:t>
            </a:r>
          </a:p>
        </p:txBody>
      </p:sp>
      <p:sp>
        <p:nvSpPr>
          <p:cNvPr id="19" name="Text Box 7">
            <a:extLst>
              <a:ext uri="{FF2B5EF4-FFF2-40B4-BE49-F238E27FC236}">
                <a16:creationId xmlns:a16="http://schemas.microsoft.com/office/drawing/2014/main" id="{797F9ED7-C5A5-488B-9B5E-A39D6AEAC45D}"/>
              </a:ext>
            </a:extLst>
          </p:cNvPr>
          <p:cNvSpPr txBox="1">
            <a:spLocks noChangeArrowheads="1"/>
          </p:cNvSpPr>
          <p:nvPr/>
        </p:nvSpPr>
        <p:spPr bwMode="auto">
          <a:xfrm>
            <a:off x="7531710" y="3273296"/>
            <a:ext cx="4544284"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spcBef>
                <a:spcPct val="50000"/>
              </a:spcBef>
            </a:pPr>
            <a:r>
              <a:rPr lang="en-US" altLang="en-US" sz="2400" i="1" dirty="0">
                <a:solidFill>
                  <a:srgbClr val="FBC13C"/>
                </a:solidFill>
                <a:latin typeface="Fira Sans" panose="020B0503050000020004" pitchFamily="34" charset="0"/>
                <a:cs typeface="Arial" panose="020B0604020202020204" pitchFamily="34" charset="0"/>
              </a:rPr>
              <a:t>The </a:t>
            </a:r>
            <a:r>
              <a:rPr lang="en-US" altLang="en-US" sz="2400" b="1" i="1" dirty="0">
                <a:solidFill>
                  <a:srgbClr val="FBC13C"/>
                </a:solidFill>
                <a:latin typeface="Fira Sans" panose="020B0503050000020004" pitchFamily="34" charset="0"/>
                <a:cs typeface="Arial" panose="020B0604020202020204" pitchFamily="34" charset="0"/>
              </a:rPr>
              <a:t>showbread</a:t>
            </a:r>
            <a:r>
              <a:rPr lang="en-US" altLang="en-US" sz="2400" i="1" dirty="0">
                <a:solidFill>
                  <a:srgbClr val="FBC13C"/>
                </a:solidFill>
                <a:latin typeface="Fira Sans" panose="020B0503050000020004" pitchFamily="34" charset="0"/>
                <a:cs typeface="Arial" panose="020B0604020202020204" pitchFamily="34" charset="0"/>
              </a:rPr>
              <a:t> corresponds to the emotions and desires.                </a:t>
            </a:r>
            <a:br>
              <a:rPr lang="en-US" altLang="en-US" sz="2400" i="1" dirty="0">
                <a:solidFill>
                  <a:srgbClr val="FBC13C"/>
                </a:solidFill>
                <a:latin typeface="Fira Sans" panose="020B0503050000020004" pitchFamily="34" charset="0"/>
                <a:cs typeface="Arial" panose="020B0604020202020204" pitchFamily="34" charset="0"/>
              </a:rPr>
            </a:br>
            <a:r>
              <a:rPr lang="en-US" altLang="en-US" i="1" dirty="0">
                <a:solidFill>
                  <a:srgbClr val="FBC13C"/>
                </a:solidFill>
                <a:latin typeface="Fira Sans" panose="020B0503050000020004" pitchFamily="34" charset="0"/>
                <a:cs typeface="Arial" panose="020B0604020202020204" pitchFamily="34" charset="0"/>
              </a:rPr>
              <a:t>(Matthew 4:3)</a:t>
            </a:r>
          </a:p>
        </p:txBody>
      </p:sp>
      <p:cxnSp>
        <p:nvCxnSpPr>
          <p:cNvPr id="24" name="Straight Arrow Connector 23">
            <a:extLst>
              <a:ext uri="{FF2B5EF4-FFF2-40B4-BE49-F238E27FC236}">
                <a16:creationId xmlns:a16="http://schemas.microsoft.com/office/drawing/2014/main" id="{99A09C64-6F6C-4144-B3FC-39710B4EDC6F}"/>
              </a:ext>
            </a:extLst>
          </p:cNvPr>
          <p:cNvCxnSpPr>
            <a:cxnSpLocks/>
          </p:cNvCxnSpPr>
          <p:nvPr/>
        </p:nvCxnSpPr>
        <p:spPr>
          <a:xfrm>
            <a:off x="4267985" y="1739479"/>
            <a:ext cx="878994" cy="0"/>
          </a:xfrm>
          <a:prstGeom prst="straightConnector1">
            <a:avLst/>
          </a:prstGeom>
          <a:ln w="66675" cap="rnd">
            <a:headEnd type="none"/>
            <a:tailEnd type="triangle" w="med" len="sm"/>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9E8B50D7-D911-4C6E-B674-E1C23EEAF6C4}"/>
              </a:ext>
            </a:extLst>
          </p:cNvPr>
          <p:cNvCxnSpPr>
            <a:cxnSpLocks/>
            <a:stCxn id="17" idx="3"/>
          </p:cNvCxnSpPr>
          <p:nvPr/>
        </p:nvCxnSpPr>
        <p:spPr>
          <a:xfrm flipV="1">
            <a:off x="4241646" y="3273296"/>
            <a:ext cx="581842" cy="1256"/>
          </a:xfrm>
          <a:prstGeom prst="straightConnector1">
            <a:avLst/>
          </a:prstGeom>
          <a:ln w="66675" cap="rnd">
            <a:headEnd type="none"/>
            <a:tailEnd type="triangle" w="med" len="sm"/>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284EE40-DBCD-43A5-94B1-334334417961}"/>
              </a:ext>
            </a:extLst>
          </p:cNvPr>
          <p:cNvCxnSpPr>
            <a:cxnSpLocks/>
          </p:cNvCxnSpPr>
          <p:nvPr/>
        </p:nvCxnSpPr>
        <p:spPr>
          <a:xfrm flipH="1">
            <a:off x="6096000" y="1906434"/>
            <a:ext cx="1435710" cy="574119"/>
          </a:xfrm>
          <a:prstGeom prst="straightConnector1">
            <a:avLst/>
          </a:prstGeom>
          <a:ln w="66675" cap="rnd">
            <a:headEnd type="none"/>
            <a:tailEnd type="triangle" w="med" len="sm"/>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F3F38655-D556-4593-A87B-E61478025799}"/>
              </a:ext>
            </a:extLst>
          </p:cNvPr>
          <p:cNvCxnSpPr>
            <a:cxnSpLocks/>
          </p:cNvCxnSpPr>
          <p:nvPr/>
        </p:nvCxnSpPr>
        <p:spPr>
          <a:xfrm flipH="1" flipV="1">
            <a:off x="6590679" y="3251665"/>
            <a:ext cx="941031" cy="240905"/>
          </a:xfrm>
          <a:prstGeom prst="straightConnector1">
            <a:avLst/>
          </a:prstGeom>
          <a:ln w="66675" cap="rnd">
            <a:headEnd type="none"/>
            <a:tailEnd type="triangle" w="med" len="sm"/>
          </a:ln>
        </p:spPr>
        <p:style>
          <a:lnRef idx="1">
            <a:schemeClr val="accent1"/>
          </a:lnRef>
          <a:fillRef idx="0">
            <a:schemeClr val="accent1"/>
          </a:fillRef>
          <a:effectRef idx="0">
            <a:schemeClr val="accent1"/>
          </a:effectRef>
          <a:fontRef idx="minor">
            <a:schemeClr val="tx1"/>
          </a:fontRef>
        </p:style>
      </p:cxnSp>
      <p:sp>
        <p:nvSpPr>
          <p:cNvPr id="38" name="Text Box 7">
            <a:extLst>
              <a:ext uri="{FF2B5EF4-FFF2-40B4-BE49-F238E27FC236}">
                <a16:creationId xmlns:a16="http://schemas.microsoft.com/office/drawing/2014/main" id="{25ED656B-0290-45CB-ACB5-C58B3A110C03}"/>
              </a:ext>
            </a:extLst>
          </p:cNvPr>
          <p:cNvSpPr txBox="1">
            <a:spLocks noChangeArrowheads="1"/>
          </p:cNvSpPr>
          <p:nvPr/>
        </p:nvSpPr>
        <p:spPr bwMode="auto">
          <a:xfrm>
            <a:off x="414344" y="5003505"/>
            <a:ext cx="1132356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a:spcBef>
                <a:spcPct val="50000"/>
              </a:spcBef>
            </a:pPr>
            <a:r>
              <a:rPr lang="en-US" altLang="en-US" sz="2400" dirty="0">
                <a:solidFill>
                  <a:schemeClr val="bg1"/>
                </a:solidFill>
                <a:latin typeface="Fira Sans" panose="020B0503050000020004" pitchFamily="34" charset="0"/>
                <a:cs typeface="Arial" panose="020B0604020202020204" pitchFamily="34" charset="0"/>
              </a:rPr>
              <a:t>The compartments of the Tabernacle correspond to our own make-up. </a:t>
            </a:r>
          </a:p>
          <a:p>
            <a:pPr algn="ctr">
              <a:spcBef>
                <a:spcPct val="50000"/>
              </a:spcBef>
            </a:pPr>
            <a:r>
              <a:rPr lang="en-US" altLang="en-US" sz="2400" dirty="0">
                <a:solidFill>
                  <a:schemeClr val="bg1"/>
                </a:solidFill>
                <a:latin typeface="Fira Sans" panose="020B0503050000020004" pitchFamily="34" charset="0"/>
                <a:cs typeface="Arial" panose="020B0604020202020204" pitchFamily="34" charset="0"/>
              </a:rPr>
              <a:t> </a:t>
            </a:r>
            <a:r>
              <a:rPr lang="en-US" altLang="en-US" sz="2400" i="1" dirty="0">
                <a:solidFill>
                  <a:schemeClr val="bg1"/>
                </a:solidFill>
                <a:latin typeface="Fira Sans" panose="020B0503050000020004" pitchFamily="34" charset="0"/>
                <a:cs typeface="Arial" panose="020B0604020202020204" pitchFamily="34" charset="0"/>
              </a:rPr>
              <a:t>The Holy place, corresponding to the SOUL of man where the MIND illuminates</a:t>
            </a:r>
            <a:r>
              <a:rPr lang="en-US" altLang="en-US" sz="2400" dirty="0">
                <a:solidFill>
                  <a:schemeClr val="bg1"/>
                </a:solidFill>
                <a:latin typeface="Fira Sans" panose="020B0503050000020004" pitchFamily="34" charset="0"/>
                <a:cs typeface="Arial" panose="020B0604020202020204" pitchFamily="34" charset="0"/>
              </a:rPr>
              <a:t> </a:t>
            </a:r>
            <a:r>
              <a:rPr lang="en-US" altLang="en-US" sz="2400" i="1" dirty="0">
                <a:solidFill>
                  <a:schemeClr val="bg1"/>
                </a:solidFill>
                <a:latin typeface="Fira Sans" panose="020B0503050000020004" pitchFamily="34" charset="0"/>
                <a:cs typeface="Arial" panose="020B0604020202020204" pitchFamily="34" charset="0"/>
              </a:rPr>
              <a:t>in order to tend to the WILL and EMOTIONS.  </a:t>
            </a:r>
          </a:p>
        </p:txBody>
      </p:sp>
    </p:spTree>
    <p:extLst>
      <p:ext uri="{BB962C8B-B14F-4D97-AF65-F5344CB8AC3E}">
        <p14:creationId xmlns:p14="http://schemas.microsoft.com/office/powerpoint/2010/main" val="403949795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A01D8B-61E4-41E6-B819-7824B8C186CB}"/>
              </a:ext>
            </a:extLst>
          </p:cNvPr>
          <p:cNvSpPr/>
          <p:nvPr/>
        </p:nvSpPr>
        <p:spPr>
          <a:xfrm>
            <a:off x="0" y="429768"/>
            <a:ext cx="12192000" cy="6428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4CA8B3B-9ECD-43FB-A0A6-570130FD1683}"/>
              </a:ext>
            </a:extLst>
          </p:cNvPr>
          <p:cNvSpPr/>
          <p:nvPr/>
        </p:nvSpPr>
        <p:spPr>
          <a:xfrm>
            <a:off x="0" y="429768"/>
            <a:ext cx="12192000" cy="642823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tabernacle2enlargement">
            <a:extLst>
              <a:ext uri="{FF2B5EF4-FFF2-40B4-BE49-F238E27FC236}">
                <a16:creationId xmlns:a16="http://schemas.microsoft.com/office/drawing/2014/main" id="{47A64FC8-D99E-473C-9D3C-6B7655B8B93A}"/>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15000"/>
                    </a14:imgEffect>
                  </a14:imgLayer>
                </a14:imgProps>
              </a:ext>
              <a:ext uri="{28A0092B-C50C-407E-A947-70E740481C1C}">
                <a14:useLocalDpi xmlns:a14="http://schemas.microsoft.com/office/drawing/2010/main"/>
              </a:ext>
            </a:extLst>
          </a:blip>
          <a:srcRect l="85" t="14424" r="3334" b="13382"/>
          <a:stretch/>
        </p:blipFill>
        <p:spPr bwMode="auto">
          <a:xfrm>
            <a:off x="1364775" y="433596"/>
            <a:ext cx="10313955" cy="6428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4">
            <a:extLst>
              <a:ext uri="{FF2B5EF4-FFF2-40B4-BE49-F238E27FC236}">
                <a16:creationId xmlns:a16="http://schemas.microsoft.com/office/drawing/2014/main" id="{AA870BAA-3374-4271-8739-7DD2BFADCAFF}"/>
              </a:ext>
            </a:extLst>
          </p:cNvPr>
          <p:cNvSpPr txBox="1">
            <a:spLocks noChangeArrowheads="1"/>
          </p:cNvSpPr>
          <p:nvPr/>
        </p:nvSpPr>
        <p:spPr bwMode="auto">
          <a:xfrm>
            <a:off x="6413769" y="5252575"/>
            <a:ext cx="1852204" cy="52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spcBef>
                <a:spcPct val="50000"/>
              </a:spcBef>
            </a:pPr>
            <a:endParaRPr lang="en-US" altLang="en-US">
              <a:latin typeface="Arial" panose="020B0604020202020204" pitchFamily="34" charset="0"/>
              <a:cs typeface="Arial" panose="020B0604020202020204" pitchFamily="34" charset="0"/>
            </a:endParaRPr>
          </a:p>
        </p:txBody>
      </p:sp>
      <p:sp>
        <p:nvSpPr>
          <p:cNvPr id="20" name="Text Box 5">
            <a:extLst>
              <a:ext uri="{FF2B5EF4-FFF2-40B4-BE49-F238E27FC236}">
                <a16:creationId xmlns:a16="http://schemas.microsoft.com/office/drawing/2014/main" id="{5633BBDC-4406-4171-98A5-0A94A6100371}"/>
              </a:ext>
            </a:extLst>
          </p:cNvPr>
          <p:cNvSpPr txBox="1">
            <a:spLocks noChangeArrowheads="1"/>
          </p:cNvSpPr>
          <p:nvPr/>
        </p:nvSpPr>
        <p:spPr bwMode="auto">
          <a:xfrm>
            <a:off x="5143501" y="900588"/>
            <a:ext cx="3156534" cy="68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eaLnBrk="1" hangingPunct="1">
              <a:lnSpc>
                <a:spcPts val="2300"/>
              </a:lnSpc>
            </a:pPr>
            <a:r>
              <a:rPr lang="en-US" altLang="en-US" sz="2800" b="1" dirty="0">
                <a:solidFill>
                  <a:srgbClr val="C00000"/>
                </a:solidFill>
                <a:latin typeface="Fira Sans" panose="020B0503050000020004" pitchFamily="34" charset="0"/>
                <a:cs typeface="Arial" panose="020B0604020202020204" pitchFamily="34" charset="0"/>
              </a:rPr>
              <a:t>BODY</a:t>
            </a:r>
          </a:p>
          <a:p>
            <a:pPr algn="ctr" eaLnBrk="1" hangingPunct="1">
              <a:lnSpc>
                <a:spcPts val="2300"/>
              </a:lnSpc>
            </a:pPr>
            <a:r>
              <a:rPr lang="en-US" altLang="en-US" sz="2000" i="1" dirty="0">
                <a:solidFill>
                  <a:srgbClr val="C00000"/>
                </a:solidFill>
                <a:latin typeface="Fira Sans" panose="020B0503050000020004" pitchFamily="34" charset="0"/>
                <a:cs typeface="Arial" panose="020B0604020202020204" pitchFamily="34" charset="0"/>
              </a:rPr>
              <a:t>Tabernacle/Temple</a:t>
            </a:r>
          </a:p>
        </p:txBody>
      </p:sp>
      <p:sp>
        <p:nvSpPr>
          <p:cNvPr id="22" name="Text Box 7">
            <a:extLst>
              <a:ext uri="{FF2B5EF4-FFF2-40B4-BE49-F238E27FC236}">
                <a16:creationId xmlns:a16="http://schemas.microsoft.com/office/drawing/2014/main" id="{8DBC69A3-2954-492F-92F1-0042182FB9E5}"/>
              </a:ext>
            </a:extLst>
          </p:cNvPr>
          <p:cNvSpPr txBox="1">
            <a:spLocks noChangeArrowheads="1"/>
          </p:cNvSpPr>
          <p:nvPr/>
        </p:nvSpPr>
        <p:spPr bwMode="auto">
          <a:xfrm>
            <a:off x="8935813" y="3499975"/>
            <a:ext cx="1307438" cy="52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spcBef>
                <a:spcPct val="50000"/>
              </a:spcBef>
            </a:pPr>
            <a:endParaRPr lang="en-US" altLang="en-US">
              <a:latin typeface="Arial" panose="020B0604020202020204" pitchFamily="34" charset="0"/>
              <a:cs typeface="Arial" panose="020B0604020202020204" pitchFamily="34" charset="0"/>
            </a:endParaRPr>
          </a:p>
        </p:txBody>
      </p:sp>
      <p:sp>
        <p:nvSpPr>
          <p:cNvPr id="23" name="Text Box 7">
            <a:extLst>
              <a:ext uri="{FF2B5EF4-FFF2-40B4-BE49-F238E27FC236}">
                <a16:creationId xmlns:a16="http://schemas.microsoft.com/office/drawing/2014/main" id="{78505B33-C5FF-4725-B473-47C5BEDF28F7}"/>
              </a:ext>
            </a:extLst>
          </p:cNvPr>
          <p:cNvSpPr txBox="1">
            <a:spLocks noChangeArrowheads="1"/>
          </p:cNvSpPr>
          <p:nvPr/>
        </p:nvSpPr>
        <p:spPr bwMode="auto">
          <a:xfrm>
            <a:off x="513270" y="772348"/>
            <a:ext cx="490645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nSpc>
                <a:spcPts val="3600"/>
              </a:lnSpc>
              <a:spcBef>
                <a:spcPts val="1800"/>
              </a:spcBef>
            </a:pPr>
            <a:r>
              <a:rPr lang="en-US" altLang="en-US" sz="2800" b="1" i="1" dirty="0">
                <a:latin typeface="Fira Sans" panose="020B0503050000020004" pitchFamily="34" charset="0"/>
                <a:cs typeface="Arial" panose="020B0604020202020204" pitchFamily="34" charset="0"/>
              </a:rPr>
              <a:t>The Tabernacle represents our own body.</a:t>
            </a:r>
            <a:r>
              <a:rPr lang="en-US" altLang="en-US" sz="2800" i="1" dirty="0">
                <a:solidFill>
                  <a:schemeClr val="bg1"/>
                </a:solidFill>
                <a:latin typeface="Fira Sans" panose="020B0503050000020004" pitchFamily="34" charset="0"/>
                <a:cs typeface="Arial" panose="020B0604020202020204" pitchFamily="34" charset="0"/>
              </a:rPr>
              <a:t>.  </a:t>
            </a:r>
          </a:p>
        </p:txBody>
      </p:sp>
      <p:sp>
        <p:nvSpPr>
          <p:cNvPr id="25" name="Text Box 5">
            <a:extLst>
              <a:ext uri="{FF2B5EF4-FFF2-40B4-BE49-F238E27FC236}">
                <a16:creationId xmlns:a16="http://schemas.microsoft.com/office/drawing/2014/main" id="{9C064503-1E49-4A80-9509-DE261D91498D}"/>
              </a:ext>
            </a:extLst>
          </p:cNvPr>
          <p:cNvSpPr txBox="1">
            <a:spLocks noChangeArrowheads="1"/>
          </p:cNvSpPr>
          <p:nvPr/>
        </p:nvSpPr>
        <p:spPr bwMode="auto">
          <a:xfrm>
            <a:off x="5943601" y="1929191"/>
            <a:ext cx="1692812" cy="427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eaLnBrk="1" hangingPunct="1">
              <a:lnSpc>
                <a:spcPts val="2500"/>
              </a:lnSpc>
            </a:pPr>
            <a:r>
              <a:rPr lang="en-US" altLang="en-US" sz="2800" b="1" dirty="0">
                <a:solidFill>
                  <a:srgbClr val="C00000"/>
                </a:solidFill>
                <a:latin typeface="Fira Sans" panose="020B0503050000020004" pitchFamily="34" charset="0"/>
                <a:cs typeface="Arial" panose="020B0604020202020204" pitchFamily="34" charset="0"/>
              </a:rPr>
              <a:t>SOUL</a:t>
            </a:r>
          </a:p>
        </p:txBody>
      </p:sp>
      <p:sp>
        <p:nvSpPr>
          <p:cNvPr id="28" name="Text Box 5">
            <a:extLst>
              <a:ext uri="{FF2B5EF4-FFF2-40B4-BE49-F238E27FC236}">
                <a16:creationId xmlns:a16="http://schemas.microsoft.com/office/drawing/2014/main" id="{AD677B48-4CA8-42C5-9AA6-CD4837B499A9}"/>
              </a:ext>
            </a:extLst>
          </p:cNvPr>
          <p:cNvSpPr txBox="1">
            <a:spLocks noChangeArrowheads="1"/>
          </p:cNvSpPr>
          <p:nvPr/>
        </p:nvSpPr>
        <p:spPr bwMode="auto">
          <a:xfrm>
            <a:off x="8935813" y="666289"/>
            <a:ext cx="3156534" cy="656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gn="ctr" eaLnBrk="1" hangingPunct="1">
              <a:lnSpc>
                <a:spcPts val="2200"/>
              </a:lnSpc>
            </a:pPr>
            <a:r>
              <a:rPr lang="en-US" altLang="en-US" sz="2800" b="1" dirty="0">
                <a:solidFill>
                  <a:srgbClr val="C00000"/>
                </a:solidFill>
                <a:latin typeface="Fira Sans" panose="020B0503050000020004" pitchFamily="34" charset="0"/>
                <a:cs typeface="Arial" panose="020B0604020202020204" pitchFamily="34" charset="0"/>
              </a:rPr>
              <a:t>SPIRIT</a:t>
            </a:r>
          </a:p>
          <a:p>
            <a:pPr algn="ctr" eaLnBrk="1" hangingPunct="1">
              <a:lnSpc>
                <a:spcPts val="2200"/>
              </a:lnSpc>
            </a:pPr>
            <a:r>
              <a:rPr lang="en-US" altLang="en-US" sz="2000" i="1" dirty="0">
                <a:solidFill>
                  <a:srgbClr val="C00000"/>
                </a:solidFill>
                <a:latin typeface="Fira Sans" panose="020B0503050000020004" pitchFamily="34" charset="0"/>
                <a:cs typeface="Arial" panose="020B0604020202020204" pitchFamily="34" charset="0"/>
              </a:rPr>
              <a:t>dwells here</a:t>
            </a:r>
          </a:p>
        </p:txBody>
      </p:sp>
    </p:spTree>
    <p:extLst>
      <p:ext uri="{BB962C8B-B14F-4D97-AF65-F5344CB8AC3E}">
        <p14:creationId xmlns:p14="http://schemas.microsoft.com/office/powerpoint/2010/main" val="947006835"/>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A01D8B-61E4-41E6-B819-7824B8C186CB}"/>
              </a:ext>
            </a:extLst>
          </p:cNvPr>
          <p:cNvSpPr/>
          <p:nvPr/>
        </p:nvSpPr>
        <p:spPr>
          <a:xfrm>
            <a:off x="0" y="429768"/>
            <a:ext cx="12192000" cy="64282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4CA8B3B-9ECD-43FB-A0A6-570130FD1683}"/>
              </a:ext>
            </a:extLst>
          </p:cNvPr>
          <p:cNvSpPr/>
          <p:nvPr/>
        </p:nvSpPr>
        <p:spPr>
          <a:xfrm>
            <a:off x="0" y="429768"/>
            <a:ext cx="12192000" cy="6428232"/>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Box 4">
            <a:extLst>
              <a:ext uri="{FF2B5EF4-FFF2-40B4-BE49-F238E27FC236}">
                <a16:creationId xmlns:a16="http://schemas.microsoft.com/office/drawing/2014/main" id="{AA870BAA-3374-4271-8739-7DD2BFADCAFF}"/>
              </a:ext>
            </a:extLst>
          </p:cNvPr>
          <p:cNvSpPr txBox="1">
            <a:spLocks noChangeArrowheads="1"/>
          </p:cNvSpPr>
          <p:nvPr/>
        </p:nvSpPr>
        <p:spPr bwMode="auto">
          <a:xfrm>
            <a:off x="6413769" y="5252575"/>
            <a:ext cx="1852204" cy="52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spcBef>
                <a:spcPct val="50000"/>
              </a:spcBef>
            </a:pPr>
            <a:endParaRPr lang="en-US" altLang="en-US">
              <a:latin typeface="Arial" panose="020B0604020202020204" pitchFamily="34" charset="0"/>
              <a:cs typeface="Arial" panose="020B0604020202020204" pitchFamily="34" charset="0"/>
            </a:endParaRPr>
          </a:p>
        </p:txBody>
      </p:sp>
      <p:sp>
        <p:nvSpPr>
          <p:cNvPr id="22" name="Text Box 7">
            <a:extLst>
              <a:ext uri="{FF2B5EF4-FFF2-40B4-BE49-F238E27FC236}">
                <a16:creationId xmlns:a16="http://schemas.microsoft.com/office/drawing/2014/main" id="{8DBC69A3-2954-492F-92F1-0042182FB9E5}"/>
              </a:ext>
            </a:extLst>
          </p:cNvPr>
          <p:cNvSpPr txBox="1">
            <a:spLocks noChangeArrowheads="1"/>
          </p:cNvSpPr>
          <p:nvPr/>
        </p:nvSpPr>
        <p:spPr bwMode="auto">
          <a:xfrm>
            <a:off x="8935813" y="3499975"/>
            <a:ext cx="1307438" cy="52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spcBef>
                <a:spcPct val="50000"/>
              </a:spcBef>
            </a:pPr>
            <a:endParaRPr lang="en-US" altLang="en-US">
              <a:latin typeface="Arial" panose="020B0604020202020204" pitchFamily="34" charset="0"/>
              <a:cs typeface="Arial" panose="020B0604020202020204" pitchFamily="34" charset="0"/>
            </a:endParaRPr>
          </a:p>
        </p:txBody>
      </p:sp>
      <p:pic>
        <p:nvPicPr>
          <p:cNvPr id="11" name="Picture 4">
            <a:extLst>
              <a:ext uri="{FF2B5EF4-FFF2-40B4-BE49-F238E27FC236}">
                <a16:creationId xmlns:a16="http://schemas.microsoft.com/office/drawing/2014/main" id="{0EC41E00-2EF0-410A-BE1E-AF16FA4C8D71}"/>
              </a:ext>
            </a:extLst>
          </p:cNvPr>
          <p:cNvPicPr>
            <a:picLocks noChangeAspect="1" noChangeArrowheads="1"/>
          </p:cNvPicPr>
          <p:nvPr/>
        </p:nvPicPr>
        <p:blipFill rotWithShape="1">
          <a:blip r:embed="rId3" cstate="print">
            <a:lum contrast="24000"/>
            <a:extLst>
              <a:ext uri="{28A0092B-C50C-407E-A947-70E740481C1C}">
                <a14:useLocalDpi xmlns:a14="http://schemas.microsoft.com/office/drawing/2010/main"/>
              </a:ext>
            </a:extLst>
          </a:blip>
          <a:srcRect l="15169" t="11343" r="7131" b="11084"/>
          <a:stretch/>
        </p:blipFill>
        <p:spPr>
          <a:xfrm>
            <a:off x="4057649" y="437718"/>
            <a:ext cx="6219826" cy="620743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 name="Text Box 7">
            <a:extLst>
              <a:ext uri="{FF2B5EF4-FFF2-40B4-BE49-F238E27FC236}">
                <a16:creationId xmlns:a16="http://schemas.microsoft.com/office/drawing/2014/main" id="{78505B33-C5FF-4725-B473-47C5BEDF28F7}"/>
              </a:ext>
            </a:extLst>
          </p:cNvPr>
          <p:cNvSpPr txBox="1">
            <a:spLocks noChangeArrowheads="1"/>
          </p:cNvSpPr>
          <p:nvPr/>
        </p:nvSpPr>
        <p:spPr bwMode="auto">
          <a:xfrm>
            <a:off x="1065720" y="1248598"/>
            <a:ext cx="490645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nSpc>
                <a:spcPts val="3600"/>
              </a:lnSpc>
            </a:pPr>
            <a:r>
              <a:rPr lang="en-US" altLang="en-US" sz="4000" b="1" i="1" dirty="0">
                <a:solidFill>
                  <a:srgbClr val="C00000"/>
                </a:solidFill>
                <a:latin typeface="Fira Sans" panose="020B0503050000020004" pitchFamily="34" charset="0"/>
                <a:cs typeface="Arial" panose="020B0604020202020204" pitchFamily="34" charset="0"/>
              </a:rPr>
              <a:t>Walls and Gates</a:t>
            </a:r>
          </a:p>
          <a:p>
            <a:pPr>
              <a:lnSpc>
                <a:spcPts val="3600"/>
              </a:lnSpc>
            </a:pPr>
            <a:r>
              <a:rPr lang="en-US" altLang="en-US" sz="3200" i="1" dirty="0">
                <a:solidFill>
                  <a:srgbClr val="C00000"/>
                </a:solidFill>
                <a:latin typeface="Fira Sans" panose="020B0503050000020004" pitchFamily="34" charset="0"/>
                <a:cs typeface="Arial" panose="020B0604020202020204" pitchFamily="34" charset="0"/>
              </a:rPr>
              <a:t>Jerusalem – 550 B.C.</a:t>
            </a:r>
          </a:p>
        </p:txBody>
      </p:sp>
    </p:spTree>
    <p:extLst>
      <p:ext uri="{BB962C8B-B14F-4D97-AF65-F5344CB8AC3E}">
        <p14:creationId xmlns:p14="http://schemas.microsoft.com/office/powerpoint/2010/main" val="9877855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1712563" y="1066800"/>
            <a:ext cx="9123077" cy="5562599"/>
          </a:xfrm>
        </p:spPr>
        <p:txBody>
          <a:bodyPr>
            <a:noAutofit/>
          </a:bodyPr>
          <a:lstStyle/>
          <a:p>
            <a:pPr>
              <a:spcBef>
                <a:spcPts val="1200"/>
              </a:spcBef>
            </a:pPr>
            <a:r>
              <a:rPr lang="en-US" b="1" dirty="0">
                <a:solidFill>
                  <a:srgbClr val="FBC13C"/>
                </a:solidFill>
              </a:rPr>
              <a:t>KEY VERSE:</a:t>
            </a:r>
          </a:p>
          <a:p>
            <a:pPr>
              <a:spcBef>
                <a:spcPts val="1200"/>
              </a:spcBef>
            </a:pPr>
            <a:endParaRPr lang="en-US" b="1" dirty="0">
              <a:solidFill>
                <a:srgbClr val="FBC13C"/>
              </a:solidFill>
            </a:endParaRPr>
          </a:p>
          <a:p>
            <a:pPr>
              <a:spcBef>
                <a:spcPts val="900"/>
              </a:spcBef>
            </a:pPr>
            <a:r>
              <a:rPr lang="en-US" sz="3200" b="1" i="1" dirty="0">
                <a:solidFill>
                  <a:srgbClr val="FBC13C"/>
                </a:solidFill>
              </a:rPr>
              <a:t>Isaiah 60:18</a:t>
            </a:r>
          </a:p>
          <a:p>
            <a:pPr>
              <a:spcBef>
                <a:spcPts val="900"/>
              </a:spcBef>
            </a:pPr>
            <a:r>
              <a:rPr lang="en-US" sz="3600" i="1" dirty="0"/>
              <a:t>Violence will not be heard again in your land, nor devastation or destruction within your borders; but you will call your walls salvation, and your gates praise. </a:t>
            </a:r>
          </a:p>
        </p:txBody>
      </p:sp>
    </p:spTree>
    <p:extLst>
      <p:ext uri="{BB962C8B-B14F-4D97-AF65-F5344CB8AC3E}">
        <p14:creationId xmlns:p14="http://schemas.microsoft.com/office/powerpoint/2010/main" val="317157791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44192" y="819474"/>
            <a:ext cx="9625997" cy="659371"/>
          </a:xfrm>
        </p:spPr>
        <p:txBody>
          <a:bodyPr>
            <a:noAutofit/>
          </a:bodyPr>
          <a:lstStyle/>
          <a:p>
            <a:r>
              <a:rPr lang="en-US" altLang="en-US" sz="4800" dirty="0"/>
              <a:t>II. The Sheep Gate</a:t>
            </a:r>
            <a:endParaRPr lang="en-US" sz="4800" dirty="0"/>
          </a:p>
        </p:txBody>
      </p:sp>
      <p:sp>
        <p:nvSpPr>
          <p:cNvPr id="8" name="Content Placeholder 6">
            <a:extLst>
              <a:ext uri="{FF2B5EF4-FFF2-40B4-BE49-F238E27FC236}">
                <a16:creationId xmlns:a16="http://schemas.microsoft.com/office/drawing/2014/main" id="{4F8B07B4-1B51-44DE-92CE-A3796571991E}"/>
              </a:ext>
            </a:extLst>
          </p:cNvPr>
          <p:cNvSpPr txBox="1">
            <a:spLocks/>
          </p:cNvSpPr>
          <p:nvPr/>
        </p:nvSpPr>
        <p:spPr>
          <a:xfrm>
            <a:off x="1744192" y="2438400"/>
            <a:ext cx="6158030" cy="4041422"/>
          </a:xfrm>
          <a:prstGeom prst="rect">
            <a:avLst/>
          </a:prstGeom>
        </p:spPr>
        <p:txBody>
          <a:bodyPr vert="horz" lIns="91440" tIns="45720" rIns="91440" bIns="45720" rtlCol="0">
            <a:normAutofit lnSpcReduction="10000"/>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10000"/>
              </a:lnSpc>
              <a:spcBef>
                <a:spcPts val="1800"/>
              </a:spcBef>
              <a:buFont typeface="Arial" panose="020B0604020202020204" pitchFamily="34" charset="0"/>
              <a:buChar char="•"/>
            </a:pPr>
            <a:r>
              <a:rPr lang="en-US" sz="2400" dirty="0"/>
              <a:t>This gate led directly to the Temple. </a:t>
            </a:r>
          </a:p>
          <a:p>
            <a:pPr marL="285750" indent="-285750">
              <a:lnSpc>
                <a:spcPct val="110000"/>
              </a:lnSpc>
              <a:spcBef>
                <a:spcPts val="1800"/>
              </a:spcBef>
              <a:buFont typeface="Arial" panose="020B0604020202020204" pitchFamily="34" charset="0"/>
              <a:buChar char="•"/>
            </a:pPr>
            <a:r>
              <a:rPr lang="en-US" sz="2400" dirty="0"/>
              <a:t>God is committed to restoring our relationship with Him. </a:t>
            </a:r>
          </a:p>
          <a:p>
            <a:pPr marL="285750" indent="-285750">
              <a:lnSpc>
                <a:spcPct val="110000"/>
              </a:lnSpc>
              <a:spcBef>
                <a:spcPts val="1800"/>
              </a:spcBef>
              <a:buFont typeface="Arial" panose="020B0604020202020204" pitchFamily="34" charset="0"/>
              <a:buChar char="•"/>
            </a:pPr>
            <a:r>
              <a:rPr lang="en-US" sz="2400" dirty="0"/>
              <a:t>Our worship time must be guarded at </a:t>
            </a:r>
            <a:br>
              <a:rPr lang="en-US" sz="2400" dirty="0"/>
            </a:br>
            <a:r>
              <a:rPr lang="en-US" sz="2400" dirty="0"/>
              <a:t>all costs. </a:t>
            </a:r>
          </a:p>
          <a:p>
            <a:pPr marL="285750" indent="-285750">
              <a:lnSpc>
                <a:spcPct val="110000"/>
              </a:lnSpc>
              <a:spcBef>
                <a:spcPts val="1800"/>
              </a:spcBef>
              <a:buFont typeface="Arial" panose="020B0604020202020204" pitchFamily="34" charset="0"/>
              <a:buChar char="•"/>
            </a:pPr>
            <a:r>
              <a:rPr lang="en-US" sz="2400" dirty="0"/>
              <a:t>Built by the high priests and fellow priests – why do WE qualify?  </a:t>
            </a:r>
            <a:r>
              <a:rPr lang="en-US" sz="2400" i="1" dirty="0"/>
              <a:t>(1 Peter 2:9)</a:t>
            </a:r>
          </a:p>
          <a:p>
            <a:pPr marL="285750" indent="-285750">
              <a:lnSpc>
                <a:spcPct val="110000"/>
              </a:lnSpc>
              <a:spcBef>
                <a:spcPts val="1800"/>
              </a:spcBef>
              <a:buFont typeface="Arial" panose="020B0604020202020204" pitchFamily="34" charset="0"/>
              <a:buChar char="•"/>
            </a:pPr>
            <a:r>
              <a:rPr lang="en-US" sz="2400" dirty="0"/>
              <a:t>What is our “sacrifice”?  </a:t>
            </a:r>
            <a:r>
              <a:rPr lang="en-US" sz="2400" i="1" dirty="0"/>
              <a:t>(Romans 12:1)</a:t>
            </a:r>
          </a:p>
        </p:txBody>
      </p:sp>
      <p:sp>
        <p:nvSpPr>
          <p:cNvPr id="4" name="Title 5">
            <a:extLst>
              <a:ext uri="{FF2B5EF4-FFF2-40B4-BE49-F238E27FC236}">
                <a16:creationId xmlns:a16="http://schemas.microsoft.com/office/drawing/2014/main" id="{29577E4A-7FC9-4B3C-BCF9-429131045F30}"/>
              </a:ext>
            </a:extLst>
          </p:cNvPr>
          <p:cNvSpPr txBox="1">
            <a:spLocks/>
          </p:cNvSpPr>
          <p:nvPr/>
        </p:nvSpPr>
        <p:spPr>
          <a:xfrm>
            <a:off x="1744192" y="1411111"/>
            <a:ext cx="9625997" cy="6593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a:lstStyle>
          <a:p>
            <a:r>
              <a:rPr lang="en-US" altLang="en-US" sz="2800" b="0" i="1" dirty="0"/>
              <a:t>Nehemiah 3:1</a:t>
            </a:r>
            <a:endParaRPr lang="en-US" sz="2800" b="0" i="1" dirty="0"/>
          </a:p>
        </p:txBody>
      </p:sp>
      <p:pic>
        <p:nvPicPr>
          <p:cNvPr id="5" name="Picture 4" descr="Old Gate">
            <a:extLst>
              <a:ext uri="{FF2B5EF4-FFF2-40B4-BE49-F238E27FC236}">
                <a16:creationId xmlns:a16="http://schemas.microsoft.com/office/drawing/2014/main" id="{2DBA25C0-6B88-45CA-87E7-6BF6F842C065}"/>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33000"/>
                    </a14:imgEffect>
                    <a14:imgEffect>
                      <a14:colorTemperature colorTemp="7043"/>
                    </a14:imgEffect>
                    <a14:imgEffect>
                      <a14:saturation sat="85000"/>
                    </a14:imgEffect>
                    <a14:imgEffect>
                      <a14:brightnessContrast bright="-6000" contrast="18000"/>
                    </a14:imgEffect>
                  </a14:imgLayer>
                </a14:imgProps>
              </a:ext>
              <a:ext uri="{28A0092B-C50C-407E-A947-70E740481C1C}">
                <a14:useLocalDpi xmlns:a14="http://schemas.microsoft.com/office/drawing/2010/main"/>
              </a:ext>
            </a:extLst>
          </a:blip>
          <a:srcRect t="-635"/>
          <a:stretch/>
        </p:blipFill>
        <p:spPr bwMode="auto">
          <a:xfrm>
            <a:off x="8037688" y="-90311"/>
            <a:ext cx="4154311" cy="6948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55154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44192" y="819474"/>
            <a:ext cx="9625997" cy="659371"/>
          </a:xfrm>
        </p:spPr>
        <p:txBody>
          <a:bodyPr>
            <a:noAutofit/>
          </a:bodyPr>
          <a:lstStyle/>
          <a:p>
            <a:r>
              <a:rPr lang="en-US" altLang="en-US" sz="4800" dirty="0"/>
              <a:t>II. The Fish Gate</a:t>
            </a:r>
            <a:endParaRPr lang="en-US" sz="4800" dirty="0"/>
          </a:p>
        </p:txBody>
      </p:sp>
      <p:sp>
        <p:nvSpPr>
          <p:cNvPr id="8" name="Content Placeholder 6">
            <a:extLst>
              <a:ext uri="{FF2B5EF4-FFF2-40B4-BE49-F238E27FC236}">
                <a16:creationId xmlns:a16="http://schemas.microsoft.com/office/drawing/2014/main" id="{4F8B07B4-1B51-44DE-92CE-A3796571991E}"/>
              </a:ext>
            </a:extLst>
          </p:cNvPr>
          <p:cNvSpPr txBox="1">
            <a:spLocks/>
          </p:cNvSpPr>
          <p:nvPr/>
        </p:nvSpPr>
        <p:spPr>
          <a:xfrm>
            <a:off x="1744192" y="2438400"/>
            <a:ext cx="9047986" cy="4041422"/>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5425" indent="-225425">
              <a:lnSpc>
                <a:spcPct val="110000"/>
              </a:lnSpc>
              <a:spcBef>
                <a:spcPts val="1800"/>
              </a:spcBef>
              <a:buFont typeface="Arial" panose="020B0604020202020204" pitchFamily="34" charset="0"/>
              <a:buChar char="•"/>
            </a:pPr>
            <a:r>
              <a:rPr lang="en-US" dirty="0"/>
              <a:t>Fish were brought in daily from the Jordan River and the Sea of Galilee. </a:t>
            </a:r>
          </a:p>
          <a:p>
            <a:pPr marL="225425" indent="-225425">
              <a:lnSpc>
                <a:spcPct val="110000"/>
              </a:lnSpc>
              <a:spcBef>
                <a:spcPts val="1800"/>
              </a:spcBef>
              <a:buFont typeface="Arial" panose="020B0604020202020204" pitchFamily="34" charset="0"/>
              <a:buChar char="•"/>
            </a:pPr>
            <a:r>
              <a:rPr lang="en-US" dirty="0"/>
              <a:t>As we intake the fresh Word daily, we are able to discern between good and evil in our daily life. </a:t>
            </a:r>
            <a:br>
              <a:rPr lang="en-US" dirty="0"/>
            </a:br>
            <a:r>
              <a:rPr lang="en-US" i="1" dirty="0"/>
              <a:t>(2 Timothy 3:16-17) </a:t>
            </a:r>
          </a:p>
          <a:p>
            <a:pPr marL="225425" indent="-225425">
              <a:lnSpc>
                <a:spcPct val="110000"/>
              </a:lnSpc>
              <a:spcBef>
                <a:spcPts val="1800"/>
              </a:spcBef>
              <a:buFont typeface="Arial" panose="020B0604020202020204" pitchFamily="34" charset="0"/>
              <a:buChar char="•"/>
            </a:pPr>
            <a:r>
              <a:rPr lang="en-US" dirty="0"/>
              <a:t>Our Lord provided </a:t>
            </a:r>
            <a:r>
              <a:rPr lang="en-US" altLang="en-US" dirty="0">
                <a:solidFill>
                  <a:srgbClr val="FFFFFF"/>
                </a:solidFill>
                <a:latin typeface="Garamond"/>
              </a:rPr>
              <a:t>_________</a:t>
            </a:r>
            <a:r>
              <a:rPr lang="en-US" dirty="0"/>
              <a:t> for the disciples after His resurrection?  </a:t>
            </a:r>
            <a:r>
              <a:rPr lang="en-US" i="1" dirty="0"/>
              <a:t>(John 21:12)</a:t>
            </a:r>
          </a:p>
        </p:txBody>
      </p:sp>
      <p:sp>
        <p:nvSpPr>
          <p:cNvPr id="4" name="Title 5">
            <a:extLst>
              <a:ext uri="{FF2B5EF4-FFF2-40B4-BE49-F238E27FC236}">
                <a16:creationId xmlns:a16="http://schemas.microsoft.com/office/drawing/2014/main" id="{29577E4A-7FC9-4B3C-BCF9-429131045F30}"/>
              </a:ext>
            </a:extLst>
          </p:cNvPr>
          <p:cNvSpPr txBox="1">
            <a:spLocks/>
          </p:cNvSpPr>
          <p:nvPr/>
        </p:nvSpPr>
        <p:spPr>
          <a:xfrm>
            <a:off x="1744192" y="1411111"/>
            <a:ext cx="9625997" cy="6593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a:lstStyle>
          <a:p>
            <a:r>
              <a:rPr lang="en-US" altLang="en-US" sz="2800" b="0" i="1" dirty="0"/>
              <a:t>Rebuild the Word of God in your Life.</a:t>
            </a:r>
            <a:endParaRPr lang="en-US" sz="2800" b="0" i="1" dirty="0"/>
          </a:p>
        </p:txBody>
      </p:sp>
    </p:spTree>
    <p:extLst>
      <p:ext uri="{BB962C8B-B14F-4D97-AF65-F5344CB8AC3E}">
        <p14:creationId xmlns:p14="http://schemas.microsoft.com/office/powerpoint/2010/main" val="35413838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4C8BDAF-5582-48AD-968A-0C43DA30A50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6217608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44192" y="819474"/>
            <a:ext cx="9625997" cy="659371"/>
          </a:xfrm>
        </p:spPr>
        <p:txBody>
          <a:bodyPr>
            <a:noAutofit/>
          </a:bodyPr>
          <a:lstStyle/>
          <a:p>
            <a:r>
              <a:rPr lang="en-US" altLang="en-US" sz="4800" dirty="0"/>
              <a:t>III. The Old Gate</a:t>
            </a:r>
            <a:endParaRPr lang="en-US" sz="4800" dirty="0"/>
          </a:p>
        </p:txBody>
      </p:sp>
      <p:sp>
        <p:nvSpPr>
          <p:cNvPr id="8" name="Content Placeholder 6">
            <a:extLst>
              <a:ext uri="{FF2B5EF4-FFF2-40B4-BE49-F238E27FC236}">
                <a16:creationId xmlns:a16="http://schemas.microsoft.com/office/drawing/2014/main" id="{4F8B07B4-1B51-44DE-92CE-A3796571991E}"/>
              </a:ext>
            </a:extLst>
          </p:cNvPr>
          <p:cNvSpPr txBox="1">
            <a:spLocks/>
          </p:cNvSpPr>
          <p:nvPr/>
        </p:nvSpPr>
        <p:spPr>
          <a:xfrm>
            <a:off x="1744192" y="2438400"/>
            <a:ext cx="8991541" cy="4041422"/>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10000"/>
              </a:lnSpc>
              <a:spcBef>
                <a:spcPts val="1800"/>
              </a:spcBef>
              <a:buFont typeface="Arial" panose="020B0604020202020204" pitchFamily="34" charset="0"/>
              <a:buChar char="•"/>
            </a:pPr>
            <a:r>
              <a:rPr lang="en-US" dirty="0"/>
              <a:t>Was rebuilt and sealed so that it could not be used! </a:t>
            </a:r>
          </a:p>
          <a:p>
            <a:pPr marL="285750" indent="-285750">
              <a:lnSpc>
                <a:spcPct val="110000"/>
              </a:lnSpc>
              <a:spcBef>
                <a:spcPts val="1800"/>
              </a:spcBef>
              <a:buFont typeface="Arial" panose="020B0604020202020204" pitchFamily="34" charset="0"/>
              <a:buChar char="•"/>
            </a:pPr>
            <a:r>
              <a:rPr lang="en-US" dirty="0"/>
              <a:t>Rebuilt by Jehoiada which means </a:t>
            </a:r>
            <a:r>
              <a:rPr lang="en-US" i="1" dirty="0"/>
              <a:t>"to know Jehovah".   (See 1 John 2:15)</a:t>
            </a:r>
          </a:p>
          <a:p>
            <a:pPr marL="285750" indent="-285750">
              <a:lnSpc>
                <a:spcPct val="110000"/>
              </a:lnSpc>
              <a:spcBef>
                <a:spcPts val="1800"/>
              </a:spcBef>
              <a:buFont typeface="Arial" panose="020B0604020202020204" pitchFamily="34" charset="0"/>
              <a:buChar char="•"/>
            </a:pPr>
            <a:r>
              <a:rPr lang="en-US" dirty="0"/>
              <a:t>We now close off all activities and relationships that connected us to the old life of defeat and bondage. </a:t>
            </a:r>
          </a:p>
        </p:txBody>
      </p:sp>
      <p:sp>
        <p:nvSpPr>
          <p:cNvPr id="4" name="Title 5">
            <a:extLst>
              <a:ext uri="{FF2B5EF4-FFF2-40B4-BE49-F238E27FC236}">
                <a16:creationId xmlns:a16="http://schemas.microsoft.com/office/drawing/2014/main" id="{29577E4A-7FC9-4B3C-BCF9-429131045F30}"/>
              </a:ext>
            </a:extLst>
          </p:cNvPr>
          <p:cNvSpPr txBox="1">
            <a:spLocks/>
          </p:cNvSpPr>
          <p:nvPr/>
        </p:nvSpPr>
        <p:spPr>
          <a:xfrm>
            <a:off x="1744192" y="1411111"/>
            <a:ext cx="9860786" cy="6593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a:lstStyle>
          <a:p>
            <a:r>
              <a:rPr lang="en-US" altLang="en-US" sz="2800" b="0" i="1" dirty="0"/>
              <a:t>Rebuild defenses against all unclean coming into the world.</a:t>
            </a:r>
            <a:endParaRPr lang="en-US" sz="2800" b="0" i="1" dirty="0"/>
          </a:p>
        </p:txBody>
      </p:sp>
    </p:spTree>
    <p:extLst>
      <p:ext uri="{BB962C8B-B14F-4D97-AF65-F5344CB8AC3E}">
        <p14:creationId xmlns:p14="http://schemas.microsoft.com/office/powerpoint/2010/main" val="23213371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44192" y="819474"/>
            <a:ext cx="9625997" cy="659371"/>
          </a:xfrm>
        </p:spPr>
        <p:txBody>
          <a:bodyPr>
            <a:noAutofit/>
          </a:bodyPr>
          <a:lstStyle/>
          <a:p>
            <a:r>
              <a:rPr lang="en-US" altLang="en-US" sz="4800" dirty="0"/>
              <a:t>IV. The Valley Gate</a:t>
            </a:r>
            <a:endParaRPr lang="en-US" sz="4800" dirty="0"/>
          </a:p>
        </p:txBody>
      </p:sp>
      <p:sp>
        <p:nvSpPr>
          <p:cNvPr id="8" name="Content Placeholder 6">
            <a:extLst>
              <a:ext uri="{FF2B5EF4-FFF2-40B4-BE49-F238E27FC236}">
                <a16:creationId xmlns:a16="http://schemas.microsoft.com/office/drawing/2014/main" id="{4F8B07B4-1B51-44DE-92CE-A3796571991E}"/>
              </a:ext>
            </a:extLst>
          </p:cNvPr>
          <p:cNvSpPr txBox="1">
            <a:spLocks/>
          </p:cNvSpPr>
          <p:nvPr/>
        </p:nvSpPr>
        <p:spPr>
          <a:xfrm>
            <a:off x="1744192" y="2438400"/>
            <a:ext cx="8968964" cy="4041422"/>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10000"/>
              </a:lnSpc>
              <a:spcBef>
                <a:spcPts val="1800"/>
              </a:spcBef>
              <a:buFont typeface="Arial" panose="020B0604020202020204" pitchFamily="34" charset="0"/>
              <a:buChar char="•"/>
            </a:pPr>
            <a:r>
              <a:rPr lang="en-US" sz="2600" dirty="0"/>
              <a:t>Where the enemy usually attacked because a hidden approach to the wall was possible. </a:t>
            </a:r>
          </a:p>
          <a:p>
            <a:pPr marL="285750" indent="-285750">
              <a:lnSpc>
                <a:spcPct val="110000"/>
              </a:lnSpc>
              <a:spcBef>
                <a:spcPts val="1800"/>
              </a:spcBef>
              <a:buFont typeface="Arial" panose="020B0604020202020204" pitchFamily="34" charset="0"/>
              <a:buChar char="•"/>
            </a:pPr>
            <a:r>
              <a:rPr lang="en-US" sz="2600" dirty="0"/>
              <a:t>Built by </a:t>
            </a:r>
            <a:r>
              <a:rPr lang="en-US" sz="2600" dirty="0" err="1"/>
              <a:t>Hanun</a:t>
            </a:r>
            <a:r>
              <a:rPr lang="en-US" sz="2600" dirty="0"/>
              <a:t> which means "to submit“ – our first and foremost command.  </a:t>
            </a:r>
            <a:r>
              <a:rPr lang="en-US" sz="2600" i="1" dirty="0"/>
              <a:t>(James 4:7)</a:t>
            </a:r>
          </a:p>
          <a:p>
            <a:pPr marL="285750" indent="-285750">
              <a:lnSpc>
                <a:spcPct val="110000"/>
              </a:lnSpc>
              <a:spcBef>
                <a:spcPts val="1800"/>
              </a:spcBef>
              <a:buFont typeface="Arial" panose="020B0604020202020204" pitchFamily="34" charset="0"/>
              <a:buChar char="•"/>
            </a:pPr>
            <a:r>
              <a:rPr lang="en-US" sz="2600" dirty="0"/>
              <a:t>Satan has an old strategy file on you!  Valley Gate tactics are very subtle and often do not seem to be demonic attacks.  </a:t>
            </a:r>
            <a:r>
              <a:rPr lang="en-US" sz="2600" i="1" dirty="0"/>
              <a:t>(1 Peter 5:8)</a:t>
            </a:r>
          </a:p>
        </p:txBody>
      </p:sp>
      <p:sp>
        <p:nvSpPr>
          <p:cNvPr id="4" name="Title 5">
            <a:extLst>
              <a:ext uri="{FF2B5EF4-FFF2-40B4-BE49-F238E27FC236}">
                <a16:creationId xmlns:a16="http://schemas.microsoft.com/office/drawing/2014/main" id="{29577E4A-7FC9-4B3C-BCF9-429131045F30}"/>
              </a:ext>
            </a:extLst>
          </p:cNvPr>
          <p:cNvSpPr txBox="1">
            <a:spLocks/>
          </p:cNvSpPr>
          <p:nvPr/>
        </p:nvSpPr>
        <p:spPr>
          <a:xfrm>
            <a:off x="1744192" y="1411111"/>
            <a:ext cx="9860786" cy="6593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a:lstStyle>
          <a:p>
            <a:r>
              <a:rPr lang="en-US" altLang="en-US" sz="2800" b="0" i="1" dirty="0"/>
              <a:t>Be on guard against the subtle attacks of the enemy.</a:t>
            </a:r>
            <a:endParaRPr lang="en-US" sz="2800" b="0" i="1" dirty="0"/>
          </a:p>
        </p:txBody>
      </p:sp>
    </p:spTree>
    <p:extLst>
      <p:ext uri="{BB962C8B-B14F-4D97-AF65-F5344CB8AC3E}">
        <p14:creationId xmlns:p14="http://schemas.microsoft.com/office/powerpoint/2010/main" val="24736744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44192" y="819474"/>
            <a:ext cx="9625997" cy="659371"/>
          </a:xfrm>
        </p:spPr>
        <p:txBody>
          <a:bodyPr>
            <a:noAutofit/>
          </a:bodyPr>
          <a:lstStyle/>
          <a:p>
            <a:r>
              <a:rPr lang="en-US" altLang="en-US" sz="4800" dirty="0"/>
              <a:t>V. The Dung Gate</a:t>
            </a:r>
            <a:endParaRPr lang="en-US" sz="4800" dirty="0"/>
          </a:p>
        </p:txBody>
      </p:sp>
      <p:sp>
        <p:nvSpPr>
          <p:cNvPr id="8" name="Content Placeholder 6">
            <a:extLst>
              <a:ext uri="{FF2B5EF4-FFF2-40B4-BE49-F238E27FC236}">
                <a16:creationId xmlns:a16="http://schemas.microsoft.com/office/drawing/2014/main" id="{4F8B07B4-1B51-44DE-92CE-A3796571991E}"/>
              </a:ext>
            </a:extLst>
          </p:cNvPr>
          <p:cNvSpPr txBox="1">
            <a:spLocks/>
          </p:cNvSpPr>
          <p:nvPr/>
        </p:nvSpPr>
        <p:spPr>
          <a:xfrm>
            <a:off x="1744192" y="2438400"/>
            <a:ext cx="9341497" cy="4041422"/>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10000"/>
              </a:lnSpc>
              <a:spcBef>
                <a:spcPts val="1800"/>
              </a:spcBef>
              <a:buFont typeface="Arial" panose="020B0604020202020204" pitchFamily="34" charset="0"/>
              <a:buChar char="•"/>
            </a:pPr>
            <a:r>
              <a:rPr lang="en-US" sz="2500" dirty="0"/>
              <a:t>Built by </a:t>
            </a:r>
            <a:r>
              <a:rPr lang="en-US" sz="2500" dirty="0" err="1"/>
              <a:t>Malchiah</a:t>
            </a:r>
            <a:r>
              <a:rPr lang="en-US" sz="2500" dirty="0"/>
              <a:t> which means </a:t>
            </a:r>
            <a:r>
              <a:rPr lang="en-US" sz="2500" i="1" dirty="0"/>
              <a:t>"son of Jehovah” </a:t>
            </a:r>
            <a:r>
              <a:rPr lang="en-US" sz="2500" dirty="0"/>
              <a:t>– only God’s sons </a:t>
            </a:r>
            <a:r>
              <a:rPr lang="en-US" sz="2500" i="1" dirty="0"/>
              <a:t>(Galatians 4:7) </a:t>
            </a:r>
            <a:r>
              <a:rPr lang="en-US" sz="2500" dirty="0"/>
              <a:t>can be forgiven of sin.</a:t>
            </a:r>
          </a:p>
          <a:p>
            <a:pPr marL="285750" indent="-285750">
              <a:lnSpc>
                <a:spcPct val="110000"/>
              </a:lnSpc>
              <a:spcBef>
                <a:spcPts val="1800"/>
              </a:spcBef>
              <a:buFont typeface="Arial" panose="020B0604020202020204" pitchFamily="34" charset="0"/>
              <a:buChar char="•"/>
            </a:pPr>
            <a:r>
              <a:rPr lang="en-US" sz="2500" dirty="0"/>
              <a:t>This gate lead to the Valley of </a:t>
            </a:r>
            <a:r>
              <a:rPr lang="en-US" sz="2500" dirty="0" err="1"/>
              <a:t>Hinnon</a:t>
            </a:r>
            <a:r>
              <a:rPr lang="en-US" sz="2500" dirty="0"/>
              <a:t>, or Gehenna – meaning </a:t>
            </a:r>
            <a:r>
              <a:rPr lang="en-US" sz="2500" i="1" dirty="0"/>
              <a:t>"a habitation of demons“. </a:t>
            </a:r>
          </a:p>
          <a:p>
            <a:pPr marL="285750" indent="-285750">
              <a:lnSpc>
                <a:spcPct val="110000"/>
              </a:lnSpc>
              <a:spcBef>
                <a:spcPts val="1800"/>
              </a:spcBef>
              <a:buFont typeface="Arial" panose="020B0604020202020204" pitchFamily="34" charset="0"/>
              <a:buChar char="•"/>
            </a:pPr>
            <a:r>
              <a:rPr lang="en-US" sz="2500" dirty="0"/>
              <a:t>Unconfessed sin can become a habitation for demons.</a:t>
            </a:r>
          </a:p>
          <a:p>
            <a:pPr marL="285750" indent="-285750">
              <a:lnSpc>
                <a:spcPct val="110000"/>
              </a:lnSpc>
              <a:spcBef>
                <a:spcPts val="1800"/>
              </a:spcBef>
              <a:buFont typeface="Arial" panose="020B0604020202020204" pitchFamily="34" charset="0"/>
              <a:buChar char="•"/>
            </a:pPr>
            <a:r>
              <a:rPr lang="en-US" sz="2500" dirty="0"/>
              <a:t>Daily the garbage from the city would be carted out to the Valley of </a:t>
            </a:r>
            <a:r>
              <a:rPr lang="en-US" sz="2500" dirty="0" err="1"/>
              <a:t>Hinnon</a:t>
            </a:r>
            <a:r>
              <a:rPr lang="en-US" sz="2500" dirty="0"/>
              <a:t>.  Apply </a:t>
            </a:r>
            <a:r>
              <a:rPr lang="en-US" sz="2500" i="1" dirty="0"/>
              <a:t>1 John 1:9</a:t>
            </a:r>
            <a:r>
              <a:rPr lang="en-US" sz="2500" dirty="0"/>
              <a:t>.</a:t>
            </a:r>
          </a:p>
        </p:txBody>
      </p:sp>
      <p:sp>
        <p:nvSpPr>
          <p:cNvPr id="4" name="Title 5">
            <a:extLst>
              <a:ext uri="{FF2B5EF4-FFF2-40B4-BE49-F238E27FC236}">
                <a16:creationId xmlns:a16="http://schemas.microsoft.com/office/drawing/2014/main" id="{29577E4A-7FC9-4B3C-BCF9-429131045F30}"/>
              </a:ext>
            </a:extLst>
          </p:cNvPr>
          <p:cNvSpPr txBox="1">
            <a:spLocks/>
          </p:cNvSpPr>
          <p:nvPr/>
        </p:nvSpPr>
        <p:spPr>
          <a:xfrm>
            <a:off x="1744192" y="1411111"/>
            <a:ext cx="9860786" cy="6593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a:lstStyle>
          <a:p>
            <a:r>
              <a:rPr lang="en-US" altLang="en-US" sz="2800" b="0" i="1" dirty="0"/>
              <a:t>Daily clean out the sin rubbish.  (Nehemiah 3:14)</a:t>
            </a:r>
            <a:endParaRPr lang="en-US" sz="2800" b="0" i="1" dirty="0"/>
          </a:p>
        </p:txBody>
      </p:sp>
    </p:spTree>
    <p:extLst>
      <p:ext uri="{BB962C8B-B14F-4D97-AF65-F5344CB8AC3E}">
        <p14:creationId xmlns:p14="http://schemas.microsoft.com/office/powerpoint/2010/main" val="2165162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44192" y="819474"/>
            <a:ext cx="9625997" cy="659371"/>
          </a:xfrm>
        </p:spPr>
        <p:txBody>
          <a:bodyPr>
            <a:noAutofit/>
          </a:bodyPr>
          <a:lstStyle/>
          <a:p>
            <a:r>
              <a:rPr lang="en-US" altLang="en-US" sz="4800" dirty="0"/>
              <a:t>VI. The Fountain Gate</a:t>
            </a:r>
            <a:endParaRPr lang="en-US" sz="4800" dirty="0"/>
          </a:p>
        </p:txBody>
      </p:sp>
      <p:sp>
        <p:nvSpPr>
          <p:cNvPr id="8" name="Content Placeholder 6">
            <a:extLst>
              <a:ext uri="{FF2B5EF4-FFF2-40B4-BE49-F238E27FC236}">
                <a16:creationId xmlns:a16="http://schemas.microsoft.com/office/drawing/2014/main" id="{4F8B07B4-1B51-44DE-92CE-A3796571991E}"/>
              </a:ext>
            </a:extLst>
          </p:cNvPr>
          <p:cNvSpPr txBox="1">
            <a:spLocks/>
          </p:cNvSpPr>
          <p:nvPr/>
        </p:nvSpPr>
        <p:spPr>
          <a:xfrm>
            <a:off x="1744192" y="1772355"/>
            <a:ext cx="9747897" cy="461715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5425" indent="-225425">
              <a:lnSpc>
                <a:spcPct val="110000"/>
              </a:lnSpc>
              <a:spcBef>
                <a:spcPts val="1800"/>
              </a:spcBef>
              <a:buFont typeface="Arial" panose="020B0604020202020204" pitchFamily="34" charset="0"/>
              <a:buChar char="•"/>
            </a:pPr>
            <a:r>
              <a:rPr lang="en-US" sz="2400" dirty="0"/>
              <a:t>The Fountain Gate was built by Shallum which means “to restore”. </a:t>
            </a:r>
          </a:p>
          <a:p>
            <a:pPr marL="225425" indent="-225425">
              <a:lnSpc>
                <a:spcPct val="110000"/>
              </a:lnSpc>
              <a:spcBef>
                <a:spcPts val="1800"/>
              </a:spcBef>
              <a:buFont typeface="Arial" panose="020B0604020202020204" pitchFamily="34" charset="0"/>
              <a:buChar char="•"/>
            </a:pPr>
            <a:r>
              <a:rPr lang="en-US" sz="2400" dirty="0"/>
              <a:t>Jesus is our Restorer. Be cleansed by drinking the pure water of the Word of God. We drink living water from Jesus who is our fountain of life. </a:t>
            </a:r>
          </a:p>
          <a:p>
            <a:pPr marL="225425" indent="-225425">
              <a:lnSpc>
                <a:spcPct val="110000"/>
              </a:lnSpc>
              <a:spcBef>
                <a:spcPts val="1800"/>
              </a:spcBef>
              <a:buFont typeface="Arial" panose="020B0604020202020204" pitchFamily="34" charset="0"/>
              <a:buChar char="•"/>
            </a:pPr>
            <a:r>
              <a:rPr lang="en-US" sz="2400" dirty="0"/>
              <a:t>Read Psalm 36:9</a:t>
            </a:r>
          </a:p>
          <a:p>
            <a:pPr marL="225425" indent="-225425">
              <a:lnSpc>
                <a:spcPct val="110000"/>
              </a:lnSpc>
              <a:spcBef>
                <a:spcPts val="1800"/>
              </a:spcBef>
              <a:buFont typeface="Arial" panose="020B0604020202020204" pitchFamily="34" charset="0"/>
              <a:buChar char="•"/>
            </a:pPr>
            <a:r>
              <a:rPr lang="en-US" sz="2400" dirty="0"/>
              <a:t>The residents of Jerusalem would come to wash their dusty hot feet at the Fountain Gate. Are you feeling dirty or polluted by the world? Go to the water of the Word, wash and be clean.  </a:t>
            </a:r>
            <a:br>
              <a:rPr lang="en-US" sz="2400" dirty="0"/>
            </a:br>
            <a:r>
              <a:rPr lang="en-US" sz="2400" i="1" dirty="0"/>
              <a:t>(Hebrews 10:22)</a:t>
            </a:r>
          </a:p>
        </p:txBody>
      </p:sp>
    </p:spTree>
    <p:extLst>
      <p:ext uri="{BB962C8B-B14F-4D97-AF65-F5344CB8AC3E}">
        <p14:creationId xmlns:p14="http://schemas.microsoft.com/office/powerpoint/2010/main" val="16144385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44192" y="819474"/>
            <a:ext cx="9625997" cy="659371"/>
          </a:xfrm>
        </p:spPr>
        <p:txBody>
          <a:bodyPr>
            <a:noAutofit/>
          </a:bodyPr>
          <a:lstStyle/>
          <a:p>
            <a:r>
              <a:rPr lang="en-US" altLang="en-US" sz="4800" dirty="0"/>
              <a:t>VII. The Water Gate</a:t>
            </a:r>
            <a:endParaRPr lang="en-US" sz="4800" dirty="0"/>
          </a:p>
        </p:txBody>
      </p:sp>
      <p:sp>
        <p:nvSpPr>
          <p:cNvPr id="8" name="Content Placeholder 6">
            <a:extLst>
              <a:ext uri="{FF2B5EF4-FFF2-40B4-BE49-F238E27FC236}">
                <a16:creationId xmlns:a16="http://schemas.microsoft.com/office/drawing/2014/main" id="{4F8B07B4-1B51-44DE-92CE-A3796571991E}"/>
              </a:ext>
            </a:extLst>
          </p:cNvPr>
          <p:cNvSpPr txBox="1">
            <a:spLocks/>
          </p:cNvSpPr>
          <p:nvPr/>
        </p:nvSpPr>
        <p:spPr>
          <a:xfrm>
            <a:off x="1744193" y="2020711"/>
            <a:ext cx="8731896" cy="436879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5425" indent="-225425">
              <a:lnSpc>
                <a:spcPct val="110000"/>
              </a:lnSpc>
              <a:spcBef>
                <a:spcPts val="1800"/>
              </a:spcBef>
              <a:buFont typeface="Arial" panose="020B0604020202020204" pitchFamily="34" charset="0"/>
              <a:buChar char="•"/>
            </a:pPr>
            <a:r>
              <a:rPr lang="en-US" altLang="en-US" dirty="0"/>
              <a:t>The Water Gate led to the King's Garden and the Gihon Spring. The King's Garden was a beautiful lush garden by the quiet Pool of Siloam where the king would come to enjoy solitude and restoration.</a:t>
            </a:r>
            <a:endParaRPr lang="en-US" i="1" dirty="0"/>
          </a:p>
        </p:txBody>
      </p:sp>
    </p:spTree>
    <p:extLst>
      <p:ext uri="{BB962C8B-B14F-4D97-AF65-F5344CB8AC3E}">
        <p14:creationId xmlns:p14="http://schemas.microsoft.com/office/powerpoint/2010/main" val="651634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44192" y="819474"/>
            <a:ext cx="9625997" cy="659371"/>
          </a:xfrm>
        </p:spPr>
        <p:txBody>
          <a:bodyPr>
            <a:noAutofit/>
          </a:bodyPr>
          <a:lstStyle/>
          <a:p>
            <a:r>
              <a:rPr lang="en-US" altLang="en-US" sz="4800" dirty="0"/>
              <a:t>Siloam: </a:t>
            </a:r>
            <a:r>
              <a:rPr lang="en-US" altLang="en-US" sz="4800" b="0" i="1" dirty="0"/>
              <a:t>“to send away”</a:t>
            </a:r>
            <a:endParaRPr lang="en-US" sz="4800" b="0" i="1" dirty="0"/>
          </a:p>
        </p:txBody>
      </p:sp>
      <p:sp>
        <p:nvSpPr>
          <p:cNvPr id="8" name="Content Placeholder 6">
            <a:extLst>
              <a:ext uri="{FF2B5EF4-FFF2-40B4-BE49-F238E27FC236}">
                <a16:creationId xmlns:a16="http://schemas.microsoft.com/office/drawing/2014/main" id="{4F8B07B4-1B51-44DE-92CE-A3796571991E}"/>
              </a:ext>
            </a:extLst>
          </p:cNvPr>
          <p:cNvSpPr txBox="1">
            <a:spLocks/>
          </p:cNvSpPr>
          <p:nvPr/>
        </p:nvSpPr>
        <p:spPr>
          <a:xfrm>
            <a:off x="1744193" y="1794933"/>
            <a:ext cx="8731896" cy="459457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5425" indent="-225425">
              <a:lnSpc>
                <a:spcPct val="110000"/>
              </a:lnSpc>
              <a:spcBef>
                <a:spcPts val="1800"/>
              </a:spcBef>
              <a:buFont typeface="Arial" panose="020B0604020202020204" pitchFamily="34" charset="0"/>
              <a:buChar char="•"/>
            </a:pPr>
            <a:r>
              <a:rPr lang="en-US" altLang="en-US" sz="2400" dirty="0"/>
              <a:t>This same pool was where Jesus applied clay to the blind man's eyes and told him to go and wash in the Pool of Siloam. He obeyed and came back seeing. It is in the obedient act of coming apart to the quiet still waters of the Lord's presence that we will have our </a:t>
            </a:r>
            <a:r>
              <a:rPr lang="en-US" altLang="en-US" sz="2400" i="1" dirty="0">
                <a:solidFill>
                  <a:srgbClr val="FBC13C"/>
                </a:solidFill>
              </a:rPr>
              <a:t>sight renewed </a:t>
            </a:r>
            <a:r>
              <a:rPr lang="en-US" altLang="en-US" sz="2400" dirty="0"/>
              <a:t>and be fully restored. Jesus went away often to a solitary place to pray and be refreshed. </a:t>
            </a:r>
          </a:p>
          <a:p>
            <a:pPr marL="225425" indent="-225425">
              <a:lnSpc>
                <a:spcPct val="110000"/>
              </a:lnSpc>
              <a:spcBef>
                <a:spcPts val="1800"/>
              </a:spcBef>
              <a:buFont typeface="Arial" panose="020B0604020202020204" pitchFamily="34" charset="0"/>
              <a:buChar char="•"/>
            </a:pPr>
            <a:r>
              <a:rPr lang="en-US" altLang="en-US" sz="2400" i="1" dirty="0"/>
              <a:t>Matthew 14:23   </a:t>
            </a:r>
            <a:r>
              <a:rPr lang="en-US" altLang="en-US" dirty="0">
                <a:solidFill>
                  <a:srgbClr val="FBC13C"/>
                </a:solidFill>
                <a:latin typeface="Fira Sans Light" panose="020B0403050000020004" pitchFamily="34" charset="0"/>
              </a:rPr>
              <a:t>|</a:t>
            </a:r>
            <a:r>
              <a:rPr lang="en-US" altLang="en-US" sz="2400" dirty="0"/>
              <a:t>   </a:t>
            </a:r>
            <a:r>
              <a:rPr lang="en-US" altLang="en-US" sz="2400" i="1" dirty="0"/>
              <a:t>Mark 1:35   </a:t>
            </a:r>
            <a:r>
              <a:rPr lang="en-US" altLang="en-US" dirty="0">
                <a:solidFill>
                  <a:srgbClr val="FBC13C"/>
                </a:solidFill>
                <a:latin typeface="Fira Sans Light" panose="020B0403050000020004" pitchFamily="34" charset="0"/>
              </a:rPr>
              <a:t>|</a:t>
            </a:r>
            <a:r>
              <a:rPr lang="en-US" altLang="en-US" sz="2400" dirty="0"/>
              <a:t>   </a:t>
            </a:r>
            <a:r>
              <a:rPr lang="en-US" altLang="en-US" sz="2400" i="1" dirty="0"/>
              <a:t>Mark 6:46</a:t>
            </a:r>
          </a:p>
          <a:p>
            <a:pPr marL="225425" indent="-225425">
              <a:lnSpc>
                <a:spcPct val="110000"/>
              </a:lnSpc>
              <a:spcBef>
                <a:spcPts val="1800"/>
              </a:spcBef>
              <a:buFont typeface="Arial" panose="020B0604020202020204" pitchFamily="34" charset="0"/>
              <a:buChar char="•"/>
            </a:pPr>
            <a:r>
              <a:rPr lang="en-US" altLang="en-US" sz="2400" i="1" dirty="0"/>
              <a:t>John 9:1-11   </a:t>
            </a:r>
            <a:r>
              <a:rPr lang="en-US" altLang="en-US" dirty="0">
                <a:solidFill>
                  <a:srgbClr val="FBC13C"/>
                </a:solidFill>
                <a:latin typeface="Fira Sans Light" panose="020B0403050000020004" pitchFamily="34" charset="0"/>
              </a:rPr>
              <a:t>|</a:t>
            </a:r>
            <a:r>
              <a:rPr lang="en-US" altLang="en-US" sz="2400" dirty="0"/>
              <a:t>   </a:t>
            </a:r>
            <a:r>
              <a:rPr lang="en-US" altLang="en-US" sz="2400" i="1" dirty="0"/>
              <a:t>Psalm 23: 1-3   </a:t>
            </a:r>
            <a:r>
              <a:rPr lang="en-US" altLang="en-US" dirty="0">
                <a:solidFill>
                  <a:srgbClr val="FBC13C"/>
                </a:solidFill>
                <a:latin typeface="Fira Sans Light" panose="020B0403050000020004" pitchFamily="34" charset="0"/>
              </a:rPr>
              <a:t>|</a:t>
            </a:r>
            <a:r>
              <a:rPr lang="en-US" altLang="en-US" sz="2400" dirty="0"/>
              <a:t>   </a:t>
            </a:r>
            <a:r>
              <a:rPr lang="en-US" altLang="en-US" sz="2400" i="1" dirty="0"/>
              <a:t>Luke 11:1</a:t>
            </a:r>
          </a:p>
        </p:txBody>
      </p:sp>
    </p:spTree>
    <p:extLst>
      <p:ext uri="{BB962C8B-B14F-4D97-AF65-F5344CB8AC3E}">
        <p14:creationId xmlns:p14="http://schemas.microsoft.com/office/powerpoint/2010/main" val="8238103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44192" y="819474"/>
            <a:ext cx="9625997" cy="659371"/>
          </a:xfrm>
        </p:spPr>
        <p:txBody>
          <a:bodyPr>
            <a:noAutofit/>
          </a:bodyPr>
          <a:lstStyle/>
          <a:p>
            <a:r>
              <a:rPr lang="en-US" altLang="en-US" sz="4800" dirty="0"/>
              <a:t>The Garden is for Fellowship</a:t>
            </a:r>
            <a:endParaRPr lang="en-US" sz="4800" b="0" i="1" dirty="0"/>
          </a:p>
        </p:txBody>
      </p:sp>
      <p:sp>
        <p:nvSpPr>
          <p:cNvPr id="8" name="Content Placeholder 6">
            <a:extLst>
              <a:ext uri="{FF2B5EF4-FFF2-40B4-BE49-F238E27FC236}">
                <a16:creationId xmlns:a16="http://schemas.microsoft.com/office/drawing/2014/main" id="{4F8B07B4-1B51-44DE-92CE-A3796571991E}"/>
              </a:ext>
            </a:extLst>
          </p:cNvPr>
          <p:cNvSpPr txBox="1">
            <a:spLocks/>
          </p:cNvSpPr>
          <p:nvPr/>
        </p:nvSpPr>
        <p:spPr>
          <a:xfrm>
            <a:off x="1744193" y="1794933"/>
            <a:ext cx="8731896" cy="459457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5425" indent="-225425">
              <a:lnSpc>
                <a:spcPct val="110000"/>
              </a:lnSpc>
              <a:spcBef>
                <a:spcPts val="1800"/>
              </a:spcBef>
              <a:buFont typeface="Arial" panose="020B0604020202020204" pitchFamily="34" charset="0"/>
              <a:buChar char="•"/>
            </a:pPr>
            <a:r>
              <a:rPr lang="en-US" altLang="en-US" sz="2400" dirty="0"/>
              <a:t>God first met with Adam in a garden </a:t>
            </a:r>
            <a:r>
              <a:rPr lang="en-US" altLang="en-US" sz="2400" i="1" dirty="0"/>
              <a:t>(Genesis 2:8, 3:8). </a:t>
            </a:r>
            <a:r>
              <a:rPr lang="en-US" altLang="en-US" sz="2400" dirty="0"/>
              <a:t>The King's Garden inside the Water Gate represents the place of beautiful solitude. Our city (life) must have this quiet place where we meet our King. Jesus met His Father in the Garden on the Mount of Olives and the Garden of Gethsemane.        </a:t>
            </a:r>
            <a:r>
              <a:rPr lang="en-US" altLang="en-US" sz="2400" i="1" dirty="0"/>
              <a:t>(Matthew 26:36, 39)</a:t>
            </a:r>
          </a:p>
          <a:p>
            <a:pPr marL="225425" indent="-225425">
              <a:lnSpc>
                <a:spcPct val="110000"/>
              </a:lnSpc>
              <a:spcBef>
                <a:spcPts val="1800"/>
              </a:spcBef>
              <a:buFont typeface="Arial" panose="020B0604020202020204" pitchFamily="34" charset="0"/>
              <a:buChar char="•"/>
            </a:pPr>
            <a:r>
              <a:rPr lang="en-US" altLang="en-US" sz="2400" dirty="0"/>
              <a:t>Where is your “garden”?</a:t>
            </a:r>
          </a:p>
        </p:txBody>
      </p:sp>
    </p:spTree>
    <p:extLst>
      <p:ext uri="{BB962C8B-B14F-4D97-AF65-F5344CB8AC3E}">
        <p14:creationId xmlns:p14="http://schemas.microsoft.com/office/powerpoint/2010/main" val="11057896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44192" y="819474"/>
            <a:ext cx="9625997" cy="659371"/>
          </a:xfrm>
        </p:spPr>
        <p:txBody>
          <a:bodyPr>
            <a:noAutofit/>
          </a:bodyPr>
          <a:lstStyle/>
          <a:p>
            <a:r>
              <a:rPr lang="en-US" altLang="en-US" sz="4800" dirty="0"/>
              <a:t>Consider the Well of your City</a:t>
            </a:r>
            <a:endParaRPr lang="en-US" sz="4800" b="0" i="1" dirty="0"/>
          </a:p>
        </p:txBody>
      </p:sp>
      <p:sp>
        <p:nvSpPr>
          <p:cNvPr id="8" name="Content Placeholder 6">
            <a:extLst>
              <a:ext uri="{FF2B5EF4-FFF2-40B4-BE49-F238E27FC236}">
                <a16:creationId xmlns:a16="http://schemas.microsoft.com/office/drawing/2014/main" id="{4F8B07B4-1B51-44DE-92CE-A3796571991E}"/>
              </a:ext>
            </a:extLst>
          </p:cNvPr>
          <p:cNvSpPr txBox="1">
            <a:spLocks/>
          </p:cNvSpPr>
          <p:nvPr/>
        </p:nvSpPr>
        <p:spPr>
          <a:xfrm>
            <a:off x="1744192" y="1794933"/>
            <a:ext cx="9040718" cy="459457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5425" indent="-225425">
              <a:lnSpc>
                <a:spcPct val="110000"/>
              </a:lnSpc>
              <a:spcBef>
                <a:spcPts val="1800"/>
              </a:spcBef>
              <a:buFont typeface="Arial" panose="020B0604020202020204" pitchFamily="34" charset="0"/>
              <a:buChar char="•"/>
            </a:pPr>
            <a:r>
              <a:rPr lang="en-US" altLang="en-US" sz="2400" dirty="0"/>
              <a:t>The Water Gate led to the main water source for the city of Jerusalem, the Gihon Spring. It was here where the Scriptures were read publicly in an open area. </a:t>
            </a:r>
            <a:r>
              <a:rPr lang="en-US" altLang="en-US" sz="2400" i="1" dirty="0"/>
              <a:t>(Nehemiah 8:1, 5, 6, 10) </a:t>
            </a:r>
          </a:p>
          <a:p>
            <a:pPr marL="225425" indent="-225425">
              <a:lnSpc>
                <a:spcPct val="110000"/>
              </a:lnSpc>
              <a:spcBef>
                <a:spcPts val="1800"/>
              </a:spcBef>
              <a:buFont typeface="Arial" panose="020B0604020202020204" pitchFamily="34" charset="0"/>
              <a:buChar char="•"/>
            </a:pPr>
            <a:r>
              <a:rPr lang="en-US" altLang="en-US" sz="2400" dirty="0"/>
              <a:t>The word Gihon means </a:t>
            </a:r>
            <a:r>
              <a:rPr lang="en-US" altLang="en-US" sz="2400" i="1" dirty="0"/>
              <a:t>"to gush forth".  </a:t>
            </a:r>
            <a:r>
              <a:rPr lang="en-US" altLang="en-US" sz="2400" dirty="0"/>
              <a:t>We need to gather with other brothers and sisters to read and meditate on the Word of God. </a:t>
            </a:r>
          </a:p>
          <a:p>
            <a:pPr marL="225425" indent="-225425">
              <a:lnSpc>
                <a:spcPct val="110000"/>
              </a:lnSpc>
              <a:spcBef>
                <a:spcPts val="1800"/>
              </a:spcBef>
              <a:buFont typeface="Arial" panose="020B0604020202020204" pitchFamily="34" charset="0"/>
              <a:buChar char="•"/>
            </a:pPr>
            <a:r>
              <a:rPr lang="en-US" altLang="en-US" sz="2400" dirty="0"/>
              <a:t>The gathering together of the saints for the study of </a:t>
            </a:r>
            <a:r>
              <a:rPr lang="en-US" altLang="en-US" sz="2400" b="1" i="1" dirty="0"/>
              <a:t>the Word</a:t>
            </a:r>
            <a:r>
              <a:rPr lang="en-US" altLang="en-US" sz="2400" dirty="0"/>
              <a:t> is like coming to a gushing spring to drink. When we take in the Word, the joy of the Lord becomes our strength.  </a:t>
            </a:r>
            <a:br>
              <a:rPr lang="en-US" altLang="en-US" sz="2400" dirty="0"/>
            </a:br>
            <a:r>
              <a:rPr lang="en-US" altLang="en-US" sz="2400" i="1" dirty="0"/>
              <a:t>(John 15: 7- 11) </a:t>
            </a:r>
          </a:p>
        </p:txBody>
      </p:sp>
    </p:spTree>
    <p:extLst>
      <p:ext uri="{BB962C8B-B14F-4D97-AF65-F5344CB8AC3E}">
        <p14:creationId xmlns:p14="http://schemas.microsoft.com/office/powerpoint/2010/main" val="33696762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44192" y="819474"/>
            <a:ext cx="9625997" cy="659371"/>
          </a:xfrm>
        </p:spPr>
        <p:txBody>
          <a:bodyPr>
            <a:noAutofit/>
          </a:bodyPr>
          <a:lstStyle/>
          <a:p>
            <a:r>
              <a:rPr lang="en-US" altLang="en-US" sz="4800" dirty="0"/>
              <a:t>VIII. The Horse Gate</a:t>
            </a:r>
            <a:endParaRPr lang="en-US" sz="4800" dirty="0"/>
          </a:p>
        </p:txBody>
      </p:sp>
      <p:sp>
        <p:nvSpPr>
          <p:cNvPr id="8" name="Content Placeholder 6">
            <a:extLst>
              <a:ext uri="{FF2B5EF4-FFF2-40B4-BE49-F238E27FC236}">
                <a16:creationId xmlns:a16="http://schemas.microsoft.com/office/drawing/2014/main" id="{4F8B07B4-1B51-44DE-92CE-A3796571991E}"/>
              </a:ext>
            </a:extLst>
          </p:cNvPr>
          <p:cNvSpPr txBox="1">
            <a:spLocks/>
          </p:cNvSpPr>
          <p:nvPr/>
        </p:nvSpPr>
        <p:spPr>
          <a:xfrm>
            <a:off x="1744192" y="1772355"/>
            <a:ext cx="9328816" cy="461715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5425" indent="-225425">
              <a:lnSpc>
                <a:spcPct val="110000"/>
              </a:lnSpc>
              <a:spcBef>
                <a:spcPts val="1800"/>
              </a:spcBef>
              <a:buFont typeface="Arial" panose="020B0604020202020204" pitchFamily="34" charset="0"/>
              <a:buChar char="•"/>
            </a:pPr>
            <a:r>
              <a:rPr lang="en-US" dirty="0"/>
              <a:t>The Horse Gate was opened when the King's horses and troops were marching out to </a:t>
            </a:r>
            <a:r>
              <a:rPr lang="en-US" i="1" dirty="0">
                <a:solidFill>
                  <a:srgbClr val="FBC13C"/>
                </a:solidFill>
              </a:rPr>
              <a:t>war</a:t>
            </a:r>
            <a:r>
              <a:rPr lang="en-US" dirty="0"/>
              <a:t>. The King's horses and troops were kept in a constant state of readiness.  </a:t>
            </a:r>
            <a:r>
              <a:rPr lang="en-US" i="1" dirty="0"/>
              <a:t>(1 Peter 5:8)</a:t>
            </a:r>
          </a:p>
          <a:p>
            <a:pPr marL="225425" indent="-225425">
              <a:lnSpc>
                <a:spcPct val="110000"/>
              </a:lnSpc>
              <a:spcBef>
                <a:spcPts val="1800"/>
              </a:spcBef>
              <a:buFont typeface="Arial" panose="020B0604020202020204" pitchFamily="34" charset="0"/>
              <a:buChar char="•"/>
            </a:pPr>
            <a:r>
              <a:rPr lang="en-US" dirty="0"/>
              <a:t> The priests built this gate when they were not tending to their priestly duties.  We are </a:t>
            </a:r>
            <a:r>
              <a:rPr lang="en-US" i="1" dirty="0">
                <a:solidFill>
                  <a:srgbClr val="FBC13C"/>
                </a:solidFill>
              </a:rPr>
              <a:t>first called to be worshippers </a:t>
            </a:r>
            <a:r>
              <a:rPr lang="en-US" dirty="0"/>
              <a:t>of the Lord Jesus Christ and </a:t>
            </a:r>
            <a:r>
              <a:rPr lang="en-US" i="1" dirty="0">
                <a:solidFill>
                  <a:srgbClr val="FBC13C"/>
                </a:solidFill>
              </a:rPr>
              <a:t>secondly, rebuilders and warriors</a:t>
            </a:r>
            <a:r>
              <a:rPr lang="en-US" dirty="0"/>
              <a:t>. </a:t>
            </a:r>
            <a:endParaRPr lang="en-US" i="1" dirty="0"/>
          </a:p>
        </p:txBody>
      </p:sp>
    </p:spTree>
    <p:extLst>
      <p:ext uri="{BB962C8B-B14F-4D97-AF65-F5344CB8AC3E}">
        <p14:creationId xmlns:p14="http://schemas.microsoft.com/office/powerpoint/2010/main" val="30854711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44192" y="819474"/>
            <a:ext cx="9625997" cy="659371"/>
          </a:xfrm>
        </p:spPr>
        <p:txBody>
          <a:bodyPr>
            <a:noAutofit/>
          </a:bodyPr>
          <a:lstStyle/>
          <a:p>
            <a:r>
              <a:rPr lang="en-US" altLang="en-US" sz="4800" dirty="0"/>
              <a:t>We are to be an </a:t>
            </a:r>
            <a:r>
              <a:rPr lang="en-US" altLang="en-US" sz="4800" i="1" dirty="0"/>
              <a:t>Enduring</a:t>
            </a:r>
            <a:r>
              <a:rPr lang="en-US" altLang="en-US" sz="4800" dirty="0"/>
              <a:t> City</a:t>
            </a:r>
            <a:endParaRPr lang="en-US" sz="4800" dirty="0"/>
          </a:p>
        </p:txBody>
      </p:sp>
      <p:sp>
        <p:nvSpPr>
          <p:cNvPr id="8" name="Content Placeholder 6">
            <a:extLst>
              <a:ext uri="{FF2B5EF4-FFF2-40B4-BE49-F238E27FC236}">
                <a16:creationId xmlns:a16="http://schemas.microsoft.com/office/drawing/2014/main" id="{4F8B07B4-1B51-44DE-92CE-A3796571991E}"/>
              </a:ext>
            </a:extLst>
          </p:cNvPr>
          <p:cNvSpPr txBox="1">
            <a:spLocks/>
          </p:cNvSpPr>
          <p:nvPr/>
        </p:nvSpPr>
        <p:spPr>
          <a:xfrm>
            <a:off x="1744192" y="1772355"/>
            <a:ext cx="9053244" cy="461715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5425" indent="-225425">
              <a:lnSpc>
                <a:spcPct val="110000"/>
              </a:lnSpc>
              <a:spcBef>
                <a:spcPts val="1800"/>
              </a:spcBef>
              <a:buFont typeface="Arial" panose="020B0604020202020204" pitchFamily="34" charset="0"/>
              <a:buChar char="•"/>
            </a:pPr>
            <a:r>
              <a:rPr lang="en-US" dirty="0"/>
              <a:t>The defense of the city was perpetual.  We need to understand that the battle is over when we reach heaven. Until then, we are called to </a:t>
            </a:r>
            <a:r>
              <a:rPr lang="en-US" i="1" dirty="0"/>
              <a:t>"stand and withstand". </a:t>
            </a:r>
            <a:r>
              <a:rPr lang="en-US" dirty="0"/>
              <a:t>Observe how the Bible phrases this truth: </a:t>
            </a:r>
            <a:r>
              <a:rPr lang="en-US" i="1" dirty="0"/>
              <a:t>Luke 12:35 and Ephesians 6:13 (KJV).</a:t>
            </a:r>
          </a:p>
          <a:p>
            <a:pPr marL="225425" indent="-225425">
              <a:lnSpc>
                <a:spcPct val="110000"/>
              </a:lnSpc>
              <a:spcBef>
                <a:spcPts val="1800"/>
              </a:spcBef>
              <a:buFont typeface="Arial" panose="020B0604020202020204" pitchFamily="34" charset="0"/>
              <a:buChar char="•"/>
            </a:pPr>
            <a:r>
              <a:rPr lang="en-US" dirty="0"/>
              <a:t>God declared through the prophet Jeremiah that the city would be rebuilt and </a:t>
            </a:r>
            <a:r>
              <a:rPr lang="en-US" i="1" u="sng" dirty="0">
                <a:solidFill>
                  <a:srgbClr val="FBC13C"/>
                </a:solidFill>
              </a:rPr>
              <a:t>never overthrown again</a:t>
            </a:r>
            <a:r>
              <a:rPr lang="en-US" i="1" dirty="0">
                <a:solidFill>
                  <a:srgbClr val="FBC13C"/>
                </a:solidFill>
              </a:rPr>
              <a:t>. </a:t>
            </a:r>
            <a:br>
              <a:rPr lang="en-US" i="1" dirty="0">
                <a:solidFill>
                  <a:srgbClr val="FBC13C"/>
                </a:solidFill>
              </a:rPr>
            </a:br>
            <a:r>
              <a:rPr lang="en-US" dirty="0"/>
              <a:t>It would be Holy to the Lord.  </a:t>
            </a:r>
            <a:r>
              <a:rPr lang="en-US" i="1" dirty="0"/>
              <a:t>(Jeremiah 31:38-40)</a:t>
            </a:r>
          </a:p>
        </p:txBody>
      </p:sp>
    </p:spTree>
    <p:extLst>
      <p:ext uri="{BB962C8B-B14F-4D97-AF65-F5344CB8AC3E}">
        <p14:creationId xmlns:p14="http://schemas.microsoft.com/office/powerpoint/2010/main" val="7879046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12562" y="756745"/>
            <a:ext cx="10357518" cy="872550"/>
          </a:xfrm>
        </p:spPr>
        <p:txBody>
          <a:bodyPr>
            <a:noAutofit/>
          </a:bodyPr>
          <a:lstStyle/>
          <a:p>
            <a:pPr>
              <a:lnSpc>
                <a:spcPct val="100000"/>
              </a:lnSpc>
            </a:pPr>
            <a:r>
              <a:rPr lang="en-US" sz="4800" dirty="0"/>
              <a:t>Rebuilding Your Worship Center</a:t>
            </a:r>
            <a:endParaRPr lang="en-US" sz="4800" b="0" dirty="0"/>
          </a:p>
        </p:txBody>
      </p:sp>
      <p:sp>
        <p:nvSpPr>
          <p:cNvPr id="4" name="Content Placeholder 6">
            <a:extLst>
              <a:ext uri="{FF2B5EF4-FFF2-40B4-BE49-F238E27FC236}">
                <a16:creationId xmlns:a16="http://schemas.microsoft.com/office/drawing/2014/main" id="{4488C15C-AD69-482E-A2EB-467A92DB6F96}"/>
              </a:ext>
            </a:extLst>
          </p:cNvPr>
          <p:cNvSpPr txBox="1">
            <a:spLocks/>
          </p:cNvSpPr>
          <p:nvPr/>
        </p:nvSpPr>
        <p:spPr>
          <a:xfrm>
            <a:off x="1766097" y="2481943"/>
            <a:ext cx="9467960" cy="3619312"/>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pPr>
            <a:r>
              <a:rPr lang="en-US" sz="3200" b="1" i="1" dirty="0">
                <a:solidFill>
                  <a:srgbClr val="FBC13C"/>
                </a:solidFill>
              </a:rPr>
              <a:t>John 4:23, 24</a:t>
            </a:r>
          </a:p>
          <a:p>
            <a:pPr>
              <a:spcBef>
                <a:spcPts val="1200"/>
              </a:spcBef>
            </a:pPr>
            <a:r>
              <a:rPr lang="en-US" sz="3200" i="1" dirty="0"/>
              <a:t>But an hour is coming, and now is, when the true worshipers will worship the Father in Spirit and in truth. For the Father also seeks such ones to worship Him. God is a Spirit and the ones worshipping Him must worship in Spirit and truth. </a:t>
            </a:r>
          </a:p>
        </p:txBody>
      </p:sp>
      <p:sp>
        <p:nvSpPr>
          <p:cNvPr id="5" name="Title 5">
            <a:extLst>
              <a:ext uri="{FF2B5EF4-FFF2-40B4-BE49-F238E27FC236}">
                <a16:creationId xmlns:a16="http://schemas.microsoft.com/office/drawing/2014/main" id="{57E6E991-F0E9-495D-9355-3CB5BCC932EA}"/>
              </a:ext>
            </a:extLst>
          </p:cNvPr>
          <p:cNvSpPr txBox="1">
            <a:spLocks/>
          </p:cNvSpPr>
          <p:nvPr/>
        </p:nvSpPr>
        <p:spPr>
          <a:xfrm>
            <a:off x="1748850" y="1489713"/>
            <a:ext cx="10357518" cy="5713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a:lstStyle>
          <a:p>
            <a:pPr>
              <a:lnSpc>
                <a:spcPct val="100000"/>
              </a:lnSpc>
            </a:pPr>
            <a:r>
              <a:rPr lang="en-US" sz="2400" b="0" i="1" dirty="0"/>
              <a:t>(Main texts: Ezra, 2 Chronicles 26)</a:t>
            </a:r>
          </a:p>
        </p:txBody>
      </p:sp>
    </p:spTree>
    <p:extLst>
      <p:ext uri="{BB962C8B-B14F-4D97-AF65-F5344CB8AC3E}">
        <p14:creationId xmlns:p14="http://schemas.microsoft.com/office/powerpoint/2010/main" val="790062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44192" y="819474"/>
            <a:ext cx="9625997" cy="659371"/>
          </a:xfrm>
        </p:spPr>
        <p:txBody>
          <a:bodyPr>
            <a:noAutofit/>
          </a:bodyPr>
          <a:lstStyle/>
          <a:p>
            <a:r>
              <a:rPr lang="en-US" altLang="en-US" sz="4800" dirty="0"/>
              <a:t>IX. The East Gate</a:t>
            </a:r>
            <a:endParaRPr lang="en-US" sz="4800" dirty="0"/>
          </a:p>
        </p:txBody>
      </p:sp>
      <p:sp>
        <p:nvSpPr>
          <p:cNvPr id="8" name="Content Placeholder 6">
            <a:extLst>
              <a:ext uri="{FF2B5EF4-FFF2-40B4-BE49-F238E27FC236}">
                <a16:creationId xmlns:a16="http://schemas.microsoft.com/office/drawing/2014/main" id="{4F8B07B4-1B51-44DE-92CE-A3796571991E}"/>
              </a:ext>
            </a:extLst>
          </p:cNvPr>
          <p:cNvSpPr txBox="1">
            <a:spLocks/>
          </p:cNvSpPr>
          <p:nvPr/>
        </p:nvSpPr>
        <p:spPr>
          <a:xfrm>
            <a:off x="1744192" y="1772355"/>
            <a:ext cx="9328816" cy="461715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5425" indent="-225425">
              <a:lnSpc>
                <a:spcPct val="110000"/>
              </a:lnSpc>
              <a:spcBef>
                <a:spcPts val="1800"/>
              </a:spcBef>
              <a:buFont typeface="Arial" panose="020B0604020202020204" pitchFamily="34" charset="0"/>
              <a:buChar char="•"/>
            </a:pPr>
            <a:r>
              <a:rPr lang="en-US" dirty="0"/>
              <a:t>The Gate on the East had </a:t>
            </a:r>
            <a:r>
              <a:rPr lang="en-US" dirty="0">
                <a:solidFill>
                  <a:srgbClr val="FBC13C"/>
                </a:solidFill>
              </a:rPr>
              <a:t>direct access to the Temple</a:t>
            </a:r>
            <a:r>
              <a:rPr lang="en-US" dirty="0"/>
              <a:t>.  It is mentioned in Scripture as the Gate through which the Lord Jesus Christ will come to take His rightful place as the Prince of Peace on earth.</a:t>
            </a:r>
          </a:p>
          <a:p>
            <a:pPr marL="225425" indent="-225425">
              <a:lnSpc>
                <a:spcPct val="110000"/>
              </a:lnSpc>
              <a:spcBef>
                <a:spcPts val="1800"/>
              </a:spcBef>
              <a:buFont typeface="Arial" panose="020B0604020202020204" pitchFamily="34" charset="0"/>
              <a:buChar char="•"/>
            </a:pPr>
            <a:r>
              <a:rPr lang="en-US" dirty="0"/>
              <a:t>Today it still stands – sealed. It is called the Gate of the Messiah.</a:t>
            </a:r>
          </a:p>
          <a:p>
            <a:pPr marL="225425" indent="-225425">
              <a:lnSpc>
                <a:spcPct val="110000"/>
              </a:lnSpc>
              <a:spcBef>
                <a:spcPts val="1800"/>
              </a:spcBef>
              <a:buFont typeface="Arial" panose="020B0604020202020204" pitchFamily="34" charset="0"/>
              <a:buChar char="•"/>
            </a:pPr>
            <a:r>
              <a:rPr lang="en-US" dirty="0"/>
              <a:t>Read </a:t>
            </a:r>
            <a:r>
              <a:rPr lang="en-US" i="1" dirty="0"/>
              <a:t>Ezekiel 44:1-3 </a:t>
            </a:r>
            <a:r>
              <a:rPr lang="en-US" dirty="0"/>
              <a:t>to see why.</a:t>
            </a:r>
          </a:p>
        </p:txBody>
      </p:sp>
    </p:spTree>
    <p:extLst>
      <p:ext uri="{BB962C8B-B14F-4D97-AF65-F5344CB8AC3E}">
        <p14:creationId xmlns:p14="http://schemas.microsoft.com/office/powerpoint/2010/main" val="3726297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4">
            <a:extLst>
              <a:ext uri="{FF2B5EF4-FFF2-40B4-BE49-F238E27FC236}">
                <a16:creationId xmlns:a16="http://schemas.microsoft.com/office/drawing/2014/main" id="{AA870BAA-3374-4271-8739-7DD2BFADCAFF}"/>
              </a:ext>
            </a:extLst>
          </p:cNvPr>
          <p:cNvSpPr txBox="1">
            <a:spLocks noChangeArrowheads="1"/>
          </p:cNvSpPr>
          <p:nvPr/>
        </p:nvSpPr>
        <p:spPr bwMode="auto">
          <a:xfrm>
            <a:off x="6413769" y="5252575"/>
            <a:ext cx="1852204" cy="52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spcBef>
                <a:spcPct val="50000"/>
              </a:spcBef>
            </a:pPr>
            <a:endParaRPr lang="en-US" altLang="en-US">
              <a:latin typeface="Arial" panose="020B0604020202020204" pitchFamily="34" charset="0"/>
              <a:cs typeface="Arial" panose="020B0604020202020204" pitchFamily="34" charset="0"/>
            </a:endParaRPr>
          </a:p>
        </p:txBody>
      </p:sp>
      <p:sp>
        <p:nvSpPr>
          <p:cNvPr id="22" name="Text Box 7">
            <a:extLst>
              <a:ext uri="{FF2B5EF4-FFF2-40B4-BE49-F238E27FC236}">
                <a16:creationId xmlns:a16="http://schemas.microsoft.com/office/drawing/2014/main" id="{8DBC69A3-2954-492F-92F1-0042182FB9E5}"/>
              </a:ext>
            </a:extLst>
          </p:cNvPr>
          <p:cNvSpPr txBox="1">
            <a:spLocks noChangeArrowheads="1"/>
          </p:cNvSpPr>
          <p:nvPr/>
        </p:nvSpPr>
        <p:spPr bwMode="auto">
          <a:xfrm>
            <a:off x="8935813" y="3499975"/>
            <a:ext cx="1307438" cy="524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eaLnBrk="1" hangingPunct="1">
              <a:spcBef>
                <a:spcPct val="50000"/>
              </a:spcBef>
            </a:pPr>
            <a:endParaRPr lang="en-US" altLang="en-US">
              <a:latin typeface="Arial" panose="020B0604020202020204" pitchFamily="34" charset="0"/>
              <a:cs typeface="Arial" panose="020B0604020202020204" pitchFamily="34" charset="0"/>
            </a:endParaRPr>
          </a:p>
        </p:txBody>
      </p:sp>
      <p:sp>
        <p:nvSpPr>
          <p:cNvPr id="23" name="Text Box 7">
            <a:extLst>
              <a:ext uri="{FF2B5EF4-FFF2-40B4-BE49-F238E27FC236}">
                <a16:creationId xmlns:a16="http://schemas.microsoft.com/office/drawing/2014/main" id="{78505B33-C5FF-4725-B473-47C5BEDF28F7}"/>
              </a:ext>
            </a:extLst>
          </p:cNvPr>
          <p:cNvSpPr txBox="1">
            <a:spLocks noChangeArrowheads="1"/>
          </p:cNvSpPr>
          <p:nvPr/>
        </p:nvSpPr>
        <p:spPr bwMode="auto">
          <a:xfrm>
            <a:off x="513270" y="772348"/>
            <a:ext cx="490645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Garamond" panose="02020404030301010803" pitchFamily="18" charset="0"/>
              </a:defRPr>
            </a:lvl1pPr>
            <a:lvl2pPr marL="742950" indent="-285750">
              <a:defRPr>
                <a:solidFill>
                  <a:schemeClr val="tx1"/>
                </a:solidFill>
                <a:latin typeface="Garamond" panose="02020404030301010803" pitchFamily="18" charset="0"/>
              </a:defRPr>
            </a:lvl2pPr>
            <a:lvl3pPr marL="1143000" indent="-228600">
              <a:defRPr>
                <a:solidFill>
                  <a:schemeClr val="tx1"/>
                </a:solidFill>
                <a:latin typeface="Garamond" panose="02020404030301010803" pitchFamily="18" charset="0"/>
              </a:defRPr>
            </a:lvl3pPr>
            <a:lvl4pPr marL="1600200" indent="-228600">
              <a:defRPr>
                <a:solidFill>
                  <a:schemeClr val="tx1"/>
                </a:solidFill>
                <a:latin typeface="Garamond" panose="02020404030301010803" pitchFamily="18" charset="0"/>
              </a:defRPr>
            </a:lvl4pPr>
            <a:lvl5pPr marL="2057400" indent="-228600">
              <a:defRPr>
                <a:solidFill>
                  <a:schemeClr val="tx1"/>
                </a:solidFill>
                <a:latin typeface="Garamond" panose="02020404030301010803" pitchFamily="18" charset="0"/>
              </a:defRPr>
            </a:lvl5pPr>
            <a:lvl6pPr marL="2514600" indent="-228600" eaLnBrk="0" fontAlgn="base" hangingPunct="0">
              <a:spcBef>
                <a:spcPct val="0"/>
              </a:spcBef>
              <a:spcAft>
                <a:spcPct val="0"/>
              </a:spcAft>
              <a:defRPr>
                <a:solidFill>
                  <a:schemeClr val="tx1"/>
                </a:solidFill>
                <a:latin typeface="Garamond" panose="02020404030301010803" pitchFamily="18" charset="0"/>
              </a:defRPr>
            </a:lvl6pPr>
            <a:lvl7pPr marL="2971800" indent="-228600" eaLnBrk="0" fontAlgn="base" hangingPunct="0">
              <a:spcBef>
                <a:spcPct val="0"/>
              </a:spcBef>
              <a:spcAft>
                <a:spcPct val="0"/>
              </a:spcAft>
              <a:defRPr>
                <a:solidFill>
                  <a:schemeClr val="tx1"/>
                </a:solidFill>
                <a:latin typeface="Garamond" panose="02020404030301010803" pitchFamily="18" charset="0"/>
              </a:defRPr>
            </a:lvl7pPr>
            <a:lvl8pPr marL="3429000" indent="-228600" eaLnBrk="0" fontAlgn="base" hangingPunct="0">
              <a:spcBef>
                <a:spcPct val="0"/>
              </a:spcBef>
              <a:spcAft>
                <a:spcPct val="0"/>
              </a:spcAft>
              <a:defRPr>
                <a:solidFill>
                  <a:schemeClr val="tx1"/>
                </a:solidFill>
                <a:latin typeface="Garamond" panose="02020404030301010803" pitchFamily="18" charset="0"/>
              </a:defRPr>
            </a:lvl8pPr>
            <a:lvl9pPr marL="3886200" indent="-228600" eaLnBrk="0" fontAlgn="base" hangingPunct="0">
              <a:spcBef>
                <a:spcPct val="0"/>
              </a:spcBef>
              <a:spcAft>
                <a:spcPct val="0"/>
              </a:spcAft>
              <a:defRPr>
                <a:solidFill>
                  <a:schemeClr val="tx1"/>
                </a:solidFill>
                <a:latin typeface="Garamond" panose="02020404030301010803" pitchFamily="18" charset="0"/>
              </a:defRPr>
            </a:lvl9pPr>
          </a:lstStyle>
          <a:p>
            <a:pPr>
              <a:lnSpc>
                <a:spcPts val="3600"/>
              </a:lnSpc>
              <a:spcBef>
                <a:spcPts val="1800"/>
              </a:spcBef>
            </a:pPr>
            <a:r>
              <a:rPr lang="en-US" altLang="en-US" sz="2800" b="1" i="1" dirty="0">
                <a:latin typeface="Fira Sans" panose="020B0503050000020004" pitchFamily="34" charset="0"/>
                <a:cs typeface="Arial" panose="020B0604020202020204" pitchFamily="34" charset="0"/>
              </a:rPr>
              <a:t>The Tabernacle represents our own body.</a:t>
            </a:r>
            <a:r>
              <a:rPr lang="en-US" altLang="en-US" sz="2800" i="1" dirty="0">
                <a:solidFill>
                  <a:schemeClr val="bg1"/>
                </a:solidFill>
                <a:latin typeface="Fira Sans" panose="020B05030500000200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B479FD80-1302-4AD2-965E-56F029064DD4}"/>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108000"/>
                    </a14:imgEffect>
                  </a14:imgLayer>
                </a14:imgProps>
              </a:ext>
              <a:ext uri="{28A0092B-C50C-407E-A947-70E740481C1C}">
                <a14:useLocalDpi xmlns:a14="http://schemas.microsoft.com/office/drawing/2010/main"/>
              </a:ext>
            </a:extLst>
          </a:blip>
          <a:srcRect/>
          <a:stretch/>
        </p:blipFill>
        <p:spPr>
          <a:xfrm>
            <a:off x="0" y="425884"/>
            <a:ext cx="12192000" cy="6432115"/>
          </a:xfrm>
          <a:prstGeom prst="rect">
            <a:avLst/>
          </a:prstGeom>
        </p:spPr>
      </p:pic>
      <p:sp>
        <p:nvSpPr>
          <p:cNvPr id="14" name="Title 5">
            <a:extLst>
              <a:ext uri="{FF2B5EF4-FFF2-40B4-BE49-F238E27FC236}">
                <a16:creationId xmlns:a16="http://schemas.microsoft.com/office/drawing/2014/main" id="{6B04D726-DD2E-4D09-8B5D-1CA6FF35D260}"/>
              </a:ext>
            </a:extLst>
          </p:cNvPr>
          <p:cNvSpPr>
            <a:spLocks noGrp="1"/>
          </p:cNvSpPr>
          <p:nvPr>
            <p:ph type="title"/>
          </p:nvPr>
        </p:nvSpPr>
        <p:spPr>
          <a:xfrm>
            <a:off x="0" y="819474"/>
            <a:ext cx="12192000" cy="659371"/>
          </a:xfrm>
        </p:spPr>
        <p:txBody>
          <a:bodyPr>
            <a:noAutofit/>
          </a:bodyPr>
          <a:lstStyle/>
          <a:p>
            <a:pPr algn="ctr"/>
            <a:r>
              <a:rPr lang="en-US" altLang="en-US" sz="4400" dirty="0">
                <a:solidFill>
                  <a:srgbClr val="8E211E"/>
                </a:solidFill>
              </a:rPr>
              <a:t>Gate of the Messiah as it Appears Today</a:t>
            </a:r>
            <a:endParaRPr lang="en-US" sz="4400" dirty="0">
              <a:solidFill>
                <a:srgbClr val="8E211E"/>
              </a:solidFill>
            </a:endParaRPr>
          </a:p>
        </p:txBody>
      </p:sp>
    </p:spTree>
    <p:extLst>
      <p:ext uri="{BB962C8B-B14F-4D97-AF65-F5344CB8AC3E}">
        <p14:creationId xmlns:p14="http://schemas.microsoft.com/office/powerpoint/2010/main" val="3616242956"/>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44192" y="819474"/>
            <a:ext cx="9625997" cy="659371"/>
          </a:xfrm>
        </p:spPr>
        <p:txBody>
          <a:bodyPr>
            <a:noAutofit/>
          </a:bodyPr>
          <a:lstStyle/>
          <a:p>
            <a:r>
              <a:rPr lang="en-US" altLang="en-US" sz="4800" dirty="0"/>
              <a:t>East Gate was built by Shemaiah</a:t>
            </a:r>
            <a:endParaRPr lang="en-US" sz="4800" dirty="0"/>
          </a:p>
        </p:txBody>
      </p:sp>
      <p:sp>
        <p:nvSpPr>
          <p:cNvPr id="8" name="Content Placeholder 6">
            <a:extLst>
              <a:ext uri="{FF2B5EF4-FFF2-40B4-BE49-F238E27FC236}">
                <a16:creationId xmlns:a16="http://schemas.microsoft.com/office/drawing/2014/main" id="{4F8B07B4-1B51-44DE-92CE-A3796571991E}"/>
              </a:ext>
            </a:extLst>
          </p:cNvPr>
          <p:cNvSpPr txBox="1">
            <a:spLocks/>
          </p:cNvSpPr>
          <p:nvPr/>
        </p:nvSpPr>
        <p:spPr>
          <a:xfrm>
            <a:off x="1744192" y="1772355"/>
            <a:ext cx="9328816" cy="461715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5425" indent="-225425">
              <a:lnSpc>
                <a:spcPct val="110000"/>
              </a:lnSpc>
              <a:spcBef>
                <a:spcPts val="1800"/>
              </a:spcBef>
              <a:buFont typeface="Arial" panose="020B0604020202020204" pitchFamily="34" charset="0"/>
              <a:buChar char="•"/>
            </a:pPr>
            <a:r>
              <a:rPr lang="en-US" dirty="0"/>
              <a:t>Shemaiah that means </a:t>
            </a:r>
            <a:r>
              <a:rPr lang="en-US" i="1" dirty="0"/>
              <a:t>"the Lord Jehovah has heard".</a:t>
            </a:r>
            <a:r>
              <a:rPr lang="en-US" dirty="0"/>
              <a:t>                        </a:t>
            </a:r>
          </a:p>
          <a:p>
            <a:pPr marL="225425" indent="-225425">
              <a:lnSpc>
                <a:spcPct val="110000"/>
              </a:lnSpc>
              <a:spcBef>
                <a:spcPts val="1800"/>
              </a:spcBef>
              <a:buFont typeface="Arial" panose="020B0604020202020204" pitchFamily="34" charset="0"/>
              <a:buChar char="•"/>
            </a:pPr>
            <a:r>
              <a:rPr lang="en-US" dirty="0"/>
              <a:t>We know that the Lord is attentive to our cry: </a:t>
            </a:r>
            <a:br>
              <a:rPr lang="en-US" dirty="0"/>
            </a:br>
            <a:r>
              <a:rPr lang="en-US" i="1" dirty="0"/>
              <a:t>"Come Lord Jesus.”  </a:t>
            </a:r>
            <a:r>
              <a:rPr lang="en-US" dirty="0"/>
              <a:t>(</a:t>
            </a:r>
            <a:r>
              <a:rPr lang="en-US" i="1" dirty="0"/>
              <a:t>Revelation 22:20)   </a:t>
            </a:r>
          </a:p>
          <a:p>
            <a:pPr marL="225425" indent="-225425">
              <a:lnSpc>
                <a:spcPct val="110000"/>
              </a:lnSpc>
              <a:spcBef>
                <a:spcPts val="1800"/>
              </a:spcBef>
              <a:buFont typeface="Arial" panose="020B0604020202020204" pitchFamily="34" charset="0"/>
              <a:buChar char="•"/>
            </a:pPr>
            <a:r>
              <a:rPr lang="en-US" dirty="0"/>
              <a:t>Our hope is the fact that our Lord is returning to gather us to Himself.  Then, we will be with Him when He returns to rule and reign. We have a glorious future.  </a:t>
            </a:r>
            <a:r>
              <a:rPr lang="en-US" i="1" dirty="0"/>
              <a:t>(1 Corinthians 15:51-58)</a:t>
            </a:r>
          </a:p>
        </p:txBody>
      </p:sp>
    </p:spTree>
    <p:extLst>
      <p:ext uri="{BB962C8B-B14F-4D97-AF65-F5344CB8AC3E}">
        <p14:creationId xmlns:p14="http://schemas.microsoft.com/office/powerpoint/2010/main" val="22798627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44192" y="819474"/>
            <a:ext cx="9625997" cy="659371"/>
          </a:xfrm>
        </p:spPr>
        <p:txBody>
          <a:bodyPr>
            <a:noAutofit/>
          </a:bodyPr>
          <a:lstStyle/>
          <a:p>
            <a:r>
              <a:rPr lang="en-US" altLang="en-US" sz="4800" dirty="0"/>
              <a:t>X. The Inspection Gate</a:t>
            </a:r>
            <a:endParaRPr lang="en-US" sz="4800" dirty="0"/>
          </a:p>
        </p:txBody>
      </p:sp>
      <p:sp>
        <p:nvSpPr>
          <p:cNvPr id="8" name="Content Placeholder 6">
            <a:extLst>
              <a:ext uri="{FF2B5EF4-FFF2-40B4-BE49-F238E27FC236}">
                <a16:creationId xmlns:a16="http://schemas.microsoft.com/office/drawing/2014/main" id="{4F8B07B4-1B51-44DE-92CE-A3796571991E}"/>
              </a:ext>
            </a:extLst>
          </p:cNvPr>
          <p:cNvSpPr txBox="1">
            <a:spLocks/>
          </p:cNvSpPr>
          <p:nvPr/>
        </p:nvSpPr>
        <p:spPr>
          <a:xfrm>
            <a:off x="1744192" y="1772355"/>
            <a:ext cx="9328816" cy="461715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5425" indent="-225425">
              <a:lnSpc>
                <a:spcPct val="110000"/>
              </a:lnSpc>
              <a:spcBef>
                <a:spcPts val="1800"/>
              </a:spcBef>
              <a:buFont typeface="Arial" panose="020B0604020202020204" pitchFamily="34" charset="0"/>
              <a:buChar char="•"/>
            </a:pPr>
            <a:r>
              <a:rPr lang="en-US" dirty="0"/>
              <a:t>The Inspection Gate was also called the "Muster Gate".  It was here that </a:t>
            </a:r>
            <a:r>
              <a:rPr lang="en-US" i="1" dirty="0">
                <a:solidFill>
                  <a:srgbClr val="FBC13C"/>
                </a:solidFill>
              </a:rPr>
              <a:t>documents were inspected </a:t>
            </a:r>
            <a:r>
              <a:rPr lang="en-US" dirty="0"/>
              <a:t>before visitors were allowed to come in. A sentry post was stationed at this gate. </a:t>
            </a:r>
          </a:p>
          <a:p>
            <a:pPr marL="225425" indent="-225425">
              <a:lnSpc>
                <a:spcPct val="110000"/>
              </a:lnSpc>
              <a:spcBef>
                <a:spcPts val="1800"/>
              </a:spcBef>
              <a:buFont typeface="Arial" panose="020B0604020202020204" pitchFamily="34" charset="0"/>
              <a:buChar char="•"/>
            </a:pPr>
            <a:r>
              <a:rPr lang="en-US" dirty="0"/>
              <a:t>The Inspection Gate was built by </a:t>
            </a:r>
            <a:r>
              <a:rPr lang="en-US" dirty="0" err="1"/>
              <a:t>Malchijah</a:t>
            </a:r>
            <a:r>
              <a:rPr lang="en-US" dirty="0"/>
              <a:t> which means </a:t>
            </a:r>
            <a:r>
              <a:rPr lang="en-US" i="1" dirty="0">
                <a:solidFill>
                  <a:srgbClr val="FBC13C"/>
                </a:solidFill>
              </a:rPr>
              <a:t>"appointed by the king" </a:t>
            </a:r>
            <a:r>
              <a:rPr lang="en-US" dirty="0"/>
              <a:t>or </a:t>
            </a:r>
            <a:r>
              <a:rPr lang="en-US" i="1" dirty="0">
                <a:solidFill>
                  <a:srgbClr val="FBC13C"/>
                </a:solidFill>
              </a:rPr>
              <a:t>"of the king". </a:t>
            </a:r>
          </a:p>
        </p:txBody>
      </p:sp>
    </p:spTree>
    <p:extLst>
      <p:ext uri="{BB962C8B-B14F-4D97-AF65-F5344CB8AC3E}">
        <p14:creationId xmlns:p14="http://schemas.microsoft.com/office/powerpoint/2010/main" val="8521958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44192" y="794422"/>
            <a:ext cx="9625997" cy="659371"/>
          </a:xfrm>
        </p:spPr>
        <p:txBody>
          <a:bodyPr>
            <a:noAutofit/>
          </a:bodyPr>
          <a:lstStyle/>
          <a:p>
            <a:r>
              <a:rPr lang="en-US" altLang="en-US" sz="4800" dirty="0"/>
              <a:t>Application</a:t>
            </a:r>
            <a:endParaRPr lang="en-US" sz="4800" dirty="0"/>
          </a:p>
        </p:txBody>
      </p:sp>
      <p:sp>
        <p:nvSpPr>
          <p:cNvPr id="8" name="Content Placeholder 6">
            <a:extLst>
              <a:ext uri="{FF2B5EF4-FFF2-40B4-BE49-F238E27FC236}">
                <a16:creationId xmlns:a16="http://schemas.microsoft.com/office/drawing/2014/main" id="{4F8B07B4-1B51-44DE-92CE-A3796571991E}"/>
              </a:ext>
            </a:extLst>
          </p:cNvPr>
          <p:cNvSpPr txBox="1">
            <a:spLocks/>
          </p:cNvSpPr>
          <p:nvPr/>
        </p:nvSpPr>
        <p:spPr>
          <a:xfrm>
            <a:off x="1744192" y="2676394"/>
            <a:ext cx="9341497" cy="3574094"/>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spcBef>
                <a:spcPts val="1800"/>
              </a:spcBef>
              <a:buFont typeface="+mj-lt"/>
              <a:buAutoNum type="arabicPeriod"/>
            </a:pPr>
            <a:r>
              <a:rPr lang="en-US" dirty="0"/>
              <a:t>Identity is established by documentation:  </a:t>
            </a:r>
            <a:br>
              <a:rPr lang="en-US" dirty="0"/>
            </a:br>
            <a:r>
              <a:rPr lang="en-US" i="1" dirty="0"/>
              <a:t>Acts 17:11 – </a:t>
            </a:r>
            <a:r>
              <a:rPr lang="en-US" i="1" dirty="0">
                <a:solidFill>
                  <a:srgbClr val="FBC13C"/>
                </a:solidFill>
              </a:rPr>
              <a:t>Is it Consistent with Scripture?</a:t>
            </a:r>
          </a:p>
          <a:p>
            <a:pPr marL="457200" indent="-457200">
              <a:spcBef>
                <a:spcPts val="1800"/>
              </a:spcBef>
              <a:buFont typeface="+mj-lt"/>
              <a:buAutoNum type="arabicPeriod"/>
            </a:pPr>
            <a:r>
              <a:rPr lang="en-US" dirty="0"/>
              <a:t>Legitimacy is shown by results: </a:t>
            </a:r>
            <a:br>
              <a:rPr lang="en-US" dirty="0"/>
            </a:br>
            <a:r>
              <a:rPr lang="en-US" i="1" dirty="0"/>
              <a:t>Matthew 7:18-20 – </a:t>
            </a:r>
            <a:r>
              <a:rPr lang="en-US" i="1" dirty="0">
                <a:solidFill>
                  <a:srgbClr val="FBC13C"/>
                </a:solidFill>
              </a:rPr>
              <a:t>Is it Confirmed by fruit?</a:t>
            </a:r>
          </a:p>
          <a:p>
            <a:pPr marL="457200" indent="-457200">
              <a:spcBef>
                <a:spcPts val="1800"/>
              </a:spcBef>
              <a:buFont typeface="+mj-lt"/>
              <a:buAutoNum type="arabicPeriod"/>
            </a:pPr>
            <a:r>
              <a:rPr lang="en-US" dirty="0"/>
              <a:t>Source is determined by confession: </a:t>
            </a:r>
            <a:br>
              <a:rPr lang="en-US" dirty="0"/>
            </a:br>
            <a:r>
              <a:rPr lang="en-US" i="1" dirty="0"/>
              <a:t>1 John 4:1-3 – </a:t>
            </a:r>
            <a:r>
              <a:rPr lang="en-US" i="1" dirty="0">
                <a:solidFill>
                  <a:srgbClr val="FBC13C"/>
                </a:solidFill>
              </a:rPr>
              <a:t>Is it Confessing Jesus Christ?</a:t>
            </a:r>
          </a:p>
        </p:txBody>
      </p:sp>
      <p:sp>
        <p:nvSpPr>
          <p:cNvPr id="4" name="Title 5">
            <a:extLst>
              <a:ext uri="{FF2B5EF4-FFF2-40B4-BE49-F238E27FC236}">
                <a16:creationId xmlns:a16="http://schemas.microsoft.com/office/drawing/2014/main" id="{29577E4A-7FC9-4B3C-BCF9-429131045F30}"/>
              </a:ext>
            </a:extLst>
          </p:cNvPr>
          <p:cNvSpPr txBox="1">
            <a:spLocks/>
          </p:cNvSpPr>
          <p:nvPr/>
        </p:nvSpPr>
        <p:spPr>
          <a:xfrm>
            <a:off x="1744192" y="1649105"/>
            <a:ext cx="9341497" cy="6593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a:lstStyle>
          <a:p>
            <a:r>
              <a:rPr lang="en-US" altLang="en-US" sz="2800" b="0" i="1" dirty="0"/>
              <a:t>We need to inspect the source and identity of all that comes to OUR gates. </a:t>
            </a:r>
            <a:endParaRPr lang="en-US" sz="2800" b="0" i="1" dirty="0"/>
          </a:p>
        </p:txBody>
      </p:sp>
    </p:spTree>
    <p:extLst>
      <p:ext uri="{BB962C8B-B14F-4D97-AF65-F5344CB8AC3E}">
        <p14:creationId xmlns:p14="http://schemas.microsoft.com/office/powerpoint/2010/main" val="10357962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91F4F31-6DCF-4DC6-9624-44B9C3CAABB6}"/>
              </a:ext>
            </a:extLst>
          </p:cNvPr>
          <p:cNvPicPr>
            <a:picLocks noGrp="1" noChangeAspect="1"/>
          </p:cNvPicPr>
          <p:nvPr>
            <p:ph idx="1"/>
          </p:nvPr>
        </p:nvPicPr>
        <p:blipFill rotWithShape="1">
          <a:blip r:embed="rId2" cstate="print">
            <a:extLst>
              <a:ext uri="{28A0092B-C50C-407E-A947-70E740481C1C}">
                <a14:useLocalDpi xmlns:a14="http://schemas.microsoft.com/office/drawing/2010/main"/>
              </a:ext>
            </a:extLst>
          </a:blip>
          <a:srcRect/>
          <a:stretch/>
        </p:blipFill>
        <p:spPr>
          <a:xfrm>
            <a:off x="1128668" y="0"/>
            <a:ext cx="11063332" cy="6858000"/>
          </a:xfrm>
        </p:spPr>
      </p:pic>
      <p:sp>
        <p:nvSpPr>
          <p:cNvPr id="2" name="Title 1">
            <a:extLst>
              <a:ext uri="{FF2B5EF4-FFF2-40B4-BE49-F238E27FC236}">
                <a16:creationId xmlns:a16="http://schemas.microsoft.com/office/drawing/2014/main" id="{3B22AA26-A866-4CAD-B4EC-A7809D050367}"/>
              </a:ext>
            </a:extLst>
          </p:cNvPr>
          <p:cNvSpPr>
            <a:spLocks noGrp="1"/>
          </p:cNvSpPr>
          <p:nvPr>
            <p:ph type="title"/>
          </p:nvPr>
        </p:nvSpPr>
        <p:spPr>
          <a:xfrm>
            <a:off x="1899844" y="843805"/>
            <a:ext cx="9762514" cy="610423"/>
          </a:xfrm>
        </p:spPr>
        <p:txBody>
          <a:bodyPr>
            <a:normAutofit/>
          </a:bodyPr>
          <a:lstStyle/>
          <a:p>
            <a:r>
              <a:rPr lang="en-US" sz="3600" dirty="0"/>
              <a:t>Lighthouse Ministry International</a:t>
            </a:r>
          </a:p>
        </p:txBody>
      </p:sp>
      <p:sp>
        <p:nvSpPr>
          <p:cNvPr id="6" name="Title 1">
            <a:extLst>
              <a:ext uri="{FF2B5EF4-FFF2-40B4-BE49-F238E27FC236}">
                <a16:creationId xmlns:a16="http://schemas.microsoft.com/office/drawing/2014/main" id="{15561EA5-2D48-49CB-B64E-7C73227C89BF}"/>
              </a:ext>
            </a:extLst>
          </p:cNvPr>
          <p:cNvSpPr txBox="1">
            <a:spLocks/>
          </p:cNvSpPr>
          <p:nvPr/>
        </p:nvSpPr>
        <p:spPr>
          <a:xfrm>
            <a:off x="1899844" y="1806767"/>
            <a:ext cx="9762514" cy="3988106"/>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000" b="1" kern="1200">
                <a:solidFill>
                  <a:srgbClr val="FBC13C"/>
                </a:solidFill>
                <a:latin typeface="Fira Sans" pitchFamily="34" charset="0"/>
                <a:ea typeface="+mj-ea"/>
                <a:cs typeface="+mj-cs"/>
              </a:defRPr>
            </a:lvl1pPr>
          </a:lstStyle>
          <a:p>
            <a:pPr>
              <a:lnSpc>
                <a:spcPct val="100000"/>
              </a:lnSpc>
              <a:spcBef>
                <a:spcPts val="600"/>
              </a:spcBef>
            </a:pPr>
            <a:r>
              <a:rPr lang="en-US" sz="2200" b="0" i="1" dirty="0"/>
              <a:t>Home Office</a:t>
            </a:r>
          </a:p>
          <a:p>
            <a:pPr>
              <a:lnSpc>
                <a:spcPct val="100000"/>
              </a:lnSpc>
              <a:spcBef>
                <a:spcPts val="600"/>
              </a:spcBef>
            </a:pPr>
            <a:r>
              <a:rPr lang="en-US" sz="2800" b="0" dirty="0">
                <a:solidFill>
                  <a:schemeClr val="bg1"/>
                </a:solidFill>
              </a:rPr>
              <a:t>P.O. Box 120297  |  St. Paul, MN 55112</a:t>
            </a:r>
          </a:p>
          <a:p>
            <a:pPr>
              <a:lnSpc>
                <a:spcPct val="100000"/>
              </a:lnSpc>
              <a:spcBef>
                <a:spcPts val="600"/>
              </a:spcBef>
            </a:pPr>
            <a:endParaRPr lang="en-US" sz="1400" b="0" dirty="0">
              <a:solidFill>
                <a:schemeClr val="bg1"/>
              </a:solidFill>
            </a:endParaRPr>
          </a:p>
          <a:p>
            <a:pPr>
              <a:lnSpc>
                <a:spcPct val="100000"/>
              </a:lnSpc>
              <a:spcBef>
                <a:spcPts val="600"/>
              </a:spcBef>
            </a:pPr>
            <a:r>
              <a:rPr lang="en-US" sz="2200" b="0" i="1" dirty="0"/>
              <a:t>For Ministry Appointments</a:t>
            </a:r>
          </a:p>
          <a:p>
            <a:pPr>
              <a:lnSpc>
                <a:spcPct val="100000"/>
              </a:lnSpc>
              <a:spcBef>
                <a:spcPts val="600"/>
              </a:spcBef>
            </a:pPr>
            <a:r>
              <a:rPr lang="en-US" sz="2800" b="0" dirty="0">
                <a:solidFill>
                  <a:schemeClr val="bg1"/>
                </a:solidFill>
              </a:rPr>
              <a:t>(651) 483-0888</a:t>
            </a:r>
          </a:p>
          <a:p>
            <a:pPr>
              <a:lnSpc>
                <a:spcPct val="100000"/>
              </a:lnSpc>
              <a:spcBef>
                <a:spcPts val="600"/>
              </a:spcBef>
            </a:pPr>
            <a:endParaRPr lang="en-US" sz="1400" b="0" dirty="0">
              <a:solidFill>
                <a:schemeClr val="bg1"/>
              </a:solidFill>
            </a:endParaRPr>
          </a:p>
          <a:p>
            <a:pPr>
              <a:lnSpc>
                <a:spcPct val="100000"/>
              </a:lnSpc>
              <a:spcBef>
                <a:spcPts val="600"/>
              </a:spcBef>
            </a:pPr>
            <a:r>
              <a:rPr lang="en-US" sz="2200" b="0" i="1" dirty="0"/>
              <a:t>Email</a:t>
            </a:r>
          </a:p>
          <a:p>
            <a:pPr>
              <a:lnSpc>
                <a:spcPct val="100000"/>
              </a:lnSpc>
              <a:spcBef>
                <a:spcPts val="600"/>
              </a:spcBef>
            </a:pPr>
            <a:r>
              <a:rPr lang="en-US" sz="2800" b="0" i="1" dirty="0">
                <a:solidFill>
                  <a:schemeClr val="bg1"/>
                </a:solidFill>
              </a:rPr>
              <a:t>info@LighthouseMinistryIntl.org</a:t>
            </a:r>
          </a:p>
          <a:p>
            <a:pPr>
              <a:lnSpc>
                <a:spcPct val="100000"/>
              </a:lnSpc>
              <a:spcBef>
                <a:spcPts val="600"/>
              </a:spcBef>
            </a:pPr>
            <a:endParaRPr lang="en-US" sz="1400" b="0" dirty="0">
              <a:solidFill>
                <a:schemeClr val="bg1"/>
              </a:solidFill>
            </a:endParaRPr>
          </a:p>
          <a:p>
            <a:pPr>
              <a:lnSpc>
                <a:spcPct val="100000"/>
              </a:lnSpc>
              <a:spcBef>
                <a:spcPts val="600"/>
              </a:spcBef>
            </a:pPr>
            <a:r>
              <a:rPr lang="en-US" sz="2200" b="0" i="1" dirty="0"/>
              <a:t>Web</a:t>
            </a:r>
          </a:p>
          <a:p>
            <a:pPr>
              <a:lnSpc>
                <a:spcPct val="100000"/>
              </a:lnSpc>
              <a:spcBef>
                <a:spcPts val="600"/>
              </a:spcBef>
            </a:pPr>
            <a:r>
              <a:rPr lang="en-US" sz="2800" b="0" i="1" dirty="0">
                <a:solidFill>
                  <a:schemeClr val="bg1"/>
                </a:solidFill>
              </a:rPr>
              <a:t>LighthouseMinistryIntl.org</a:t>
            </a:r>
          </a:p>
        </p:txBody>
      </p:sp>
    </p:spTree>
    <p:extLst>
      <p:ext uri="{BB962C8B-B14F-4D97-AF65-F5344CB8AC3E}">
        <p14:creationId xmlns:p14="http://schemas.microsoft.com/office/powerpoint/2010/main" val="314489599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712562" y="756745"/>
            <a:ext cx="10357518" cy="872550"/>
          </a:xfrm>
        </p:spPr>
        <p:txBody>
          <a:bodyPr>
            <a:noAutofit/>
          </a:bodyPr>
          <a:lstStyle/>
          <a:p>
            <a:pPr>
              <a:lnSpc>
                <a:spcPct val="100000"/>
              </a:lnSpc>
            </a:pPr>
            <a:r>
              <a:rPr lang="en-US" sz="4800" dirty="0"/>
              <a:t>Old Testament Foundation</a:t>
            </a:r>
            <a:endParaRPr lang="en-US" sz="4800" b="0" dirty="0"/>
          </a:p>
        </p:txBody>
      </p:sp>
      <p:sp>
        <p:nvSpPr>
          <p:cNvPr id="4" name="Content Placeholder 6">
            <a:extLst>
              <a:ext uri="{FF2B5EF4-FFF2-40B4-BE49-F238E27FC236}">
                <a16:creationId xmlns:a16="http://schemas.microsoft.com/office/drawing/2014/main" id="{4488C15C-AD69-482E-A2EB-467A92DB6F96}"/>
              </a:ext>
            </a:extLst>
          </p:cNvPr>
          <p:cNvSpPr txBox="1">
            <a:spLocks/>
          </p:cNvSpPr>
          <p:nvPr/>
        </p:nvSpPr>
        <p:spPr>
          <a:xfrm>
            <a:off x="1766097" y="1883388"/>
            <a:ext cx="9298143" cy="244294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000"/>
              </a:spcBef>
            </a:pPr>
            <a:r>
              <a:rPr lang="en-US" b="1" dirty="0">
                <a:solidFill>
                  <a:srgbClr val="FBC13C"/>
                </a:solidFill>
              </a:rPr>
              <a:t>In Exodus 4, God raised up a deliverer in Moses.</a:t>
            </a:r>
          </a:p>
          <a:p>
            <a:pPr>
              <a:spcBef>
                <a:spcPts val="1000"/>
              </a:spcBef>
              <a:defRPr/>
            </a:pPr>
            <a:r>
              <a:rPr lang="en-US" altLang="en-US" dirty="0"/>
              <a:t>What are the three signs God gave Moses in answer to his complaint that the people would not accept his claim that he had been given authority by God to </a:t>
            </a:r>
            <a:r>
              <a:rPr lang="en-US" altLang="en-US" b="1" i="1" dirty="0"/>
              <a:t>free His people from bondage</a:t>
            </a:r>
            <a:r>
              <a:rPr lang="en-US" altLang="en-US" dirty="0"/>
              <a:t>?</a:t>
            </a:r>
          </a:p>
        </p:txBody>
      </p:sp>
      <p:grpSp>
        <p:nvGrpSpPr>
          <p:cNvPr id="11" name="Group 10">
            <a:extLst>
              <a:ext uri="{FF2B5EF4-FFF2-40B4-BE49-F238E27FC236}">
                <a16:creationId xmlns:a16="http://schemas.microsoft.com/office/drawing/2014/main" id="{39B52EDA-9470-4805-B942-8A9FD03ECED8}"/>
              </a:ext>
            </a:extLst>
          </p:cNvPr>
          <p:cNvGrpSpPr/>
          <p:nvPr/>
        </p:nvGrpSpPr>
        <p:grpSpPr>
          <a:xfrm>
            <a:off x="1766097" y="4415052"/>
            <a:ext cx="9467960" cy="1686204"/>
            <a:chOff x="1766097" y="4415052"/>
            <a:chExt cx="9467960" cy="1686204"/>
          </a:xfrm>
        </p:grpSpPr>
        <p:sp>
          <p:nvSpPr>
            <p:cNvPr id="7" name="Content Placeholder 6">
              <a:extLst>
                <a:ext uri="{FF2B5EF4-FFF2-40B4-BE49-F238E27FC236}">
                  <a16:creationId xmlns:a16="http://schemas.microsoft.com/office/drawing/2014/main" id="{41184BFB-A8A3-4FFB-AC72-6CAE5C69BCDF}"/>
                </a:ext>
              </a:extLst>
            </p:cNvPr>
            <p:cNvSpPr txBox="1">
              <a:spLocks/>
            </p:cNvSpPr>
            <p:nvPr/>
          </p:nvSpPr>
          <p:spPr>
            <a:xfrm>
              <a:off x="1766097" y="4415052"/>
              <a:ext cx="9467960" cy="1686204"/>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000"/>
                </a:spcBef>
              </a:pPr>
              <a:r>
                <a:rPr lang="en-US" altLang="en-US" b="1" dirty="0">
                  <a:solidFill>
                    <a:schemeClr val="accent1"/>
                  </a:solidFill>
                </a:rPr>
                <a:t>1.</a:t>
              </a:r>
            </a:p>
            <a:p>
              <a:pPr>
                <a:spcBef>
                  <a:spcPts val="1000"/>
                </a:spcBef>
              </a:pPr>
              <a:r>
                <a:rPr lang="en-US" altLang="en-US" b="1" dirty="0">
                  <a:solidFill>
                    <a:schemeClr val="accent1"/>
                  </a:solidFill>
                </a:rPr>
                <a:t>2.</a:t>
              </a:r>
            </a:p>
            <a:p>
              <a:pPr>
                <a:spcBef>
                  <a:spcPts val="1000"/>
                </a:spcBef>
              </a:pPr>
              <a:r>
                <a:rPr lang="en-US" altLang="en-US" b="1" dirty="0">
                  <a:solidFill>
                    <a:schemeClr val="accent1"/>
                  </a:solidFill>
                </a:rPr>
                <a:t>3.</a:t>
              </a:r>
            </a:p>
          </p:txBody>
        </p:sp>
        <p:cxnSp>
          <p:nvCxnSpPr>
            <p:cNvPr id="3" name="Straight Connector 2">
              <a:extLst>
                <a:ext uri="{FF2B5EF4-FFF2-40B4-BE49-F238E27FC236}">
                  <a16:creationId xmlns:a16="http://schemas.microsoft.com/office/drawing/2014/main" id="{2F3315B3-28B6-403C-8079-DC6157223D15}"/>
                </a:ext>
              </a:extLst>
            </p:cNvPr>
            <p:cNvCxnSpPr/>
            <p:nvPr/>
          </p:nvCxnSpPr>
          <p:spPr>
            <a:xfrm>
              <a:off x="2203704" y="4773168"/>
              <a:ext cx="886053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07E2BE2-F2F3-46F4-8046-96E158223C27}"/>
                </a:ext>
              </a:extLst>
            </p:cNvPr>
            <p:cNvCxnSpPr/>
            <p:nvPr/>
          </p:nvCxnSpPr>
          <p:spPr>
            <a:xfrm>
              <a:off x="2203704" y="5327904"/>
              <a:ext cx="886053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98308C8-141C-4C58-9E1C-12E8B598AE43}"/>
                </a:ext>
              </a:extLst>
            </p:cNvPr>
            <p:cNvCxnSpPr/>
            <p:nvPr/>
          </p:nvCxnSpPr>
          <p:spPr>
            <a:xfrm>
              <a:off x="2203704" y="5882640"/>
              <a:ext cx="8860536" cy="0"/>
            </a:xfrm>
            <a:prstGeom prst="line">
              <a:avLst/>
            </a:prstGeom>
            <a:ln w="19050"/>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1732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6">
            <a:extLst>
              <a:ext uri="{FF2B5EF4-FFF2-40B4-BE49-F238E27FC236}">
                <a16:creationId xmlns:a16="http://schemas.microsoft.com/office/drawing/2014/main" id="{4488C15C-AD69-482E-A2EB-467A92DB6F96}"/>
              </a:ext>
            </a:extLst>
          </p:cNvPr>
          <p:cNvSpPr txBox="1">
            <a:spLocks/>
          </p:cNvSpPr>
          <p:nvPr/>
        </p:nvSpPr>
        <p:spPr>
          <a:xfrm>
            <a:off x="1766097" y="600492"/>
            <a:ext cx="9298143" cy="244294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ltLang="en-US" dirty="0"/>
              <a:t>When the Messiah came, He came with a new authority for setting captives free </a:t>
            </a:r>
            <a:r>
              <a:rPr lang="en-US" altLang="en-US" i="1" dirty="0"/>
              <a:t>(Luke 4:18). </a:t>
            </a:r>
            <a:r>
              <a:rPr lang="en-US" altLang="en-US" dirty="0"/>
              <a:t>In Matthew 10:1, Mark 3:14, 15, and Luke 9:1, 2, what three things were the twelve given authority to do?</a:t>
            </a:r>
          </a:p>
        </p:txBody>
      </p:sp>
      <p:grpSp>
        <p:nvGrpSpPr>
          <p:cNvPr id="11" name="Group 10">
            <a:extLst>
              <a:ext uri="{FF2B5EF4-FFF2-40B4-BE49-F238E27FC236}">
                <a16:creationId xmlns:a16="http://schemas.microsoft.com/office/drawing/2014/main" id="{39B52EDA-9470-4805-B942-8A9FD03ECED8}"/>
              </a:ext>
            </a:extLst>
          </p:cNvPr>
          <p:cNvGrpSpPr/>
          <p:nvPr/>
        </p:nvGrpSpPr>
        <p:grpSpPr>
          <a:xfrm>
            <a:off x="1766097" y="2627183"/>
            <a:ext cx="9467960" cy="1686204"/>
            <a:chOff x="1766097" y="4415052"/>
            <a:chExt cx="9467960" cy="1686204"/>
          </a:xfrm>
        </p:grpSpPr>
        <p:sp>
          <p:nvSpPr>
            <p:cNvPr id="7" name="Content Placeholder 6">
              <a:extLst>
                <a:ext uri="{FF2B5EF4-FFF2-40B4-BE49-F238E27FC236}">
                  <a16:creationId xmlns:a16="http://schemas.microsoft.com/office/drawing/2014/main" id="{41184BFB-A8A3-4FFB-AC72-6CAE5C69BCDF}"/>
                </a:ext>
              </a:extLst>
            </p:cNvPr>
            <p:cNvSpPr txBox="1">
              <a:spLocks/>
            </p:cNvSpPr>
            <p:nvPr/>
          </p:nvSpPr>
          <p:spPr>
            <a:xfrm>
              <a:off x="1766097" y="4415052"/>
              <a:ext cx="9467960" cy="1686204"/>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000"/>
                </a:spcBef>
              </a:pPr>
              <a:r>
                <a:rPr lang="en-US" altLang="en-US" b="1" dirty="0">
                  <a:solidFill>
                    <a:schemeClr val="accent1"/>
                  </a:solidFill>
                </a:rPr>
                <a:t>1.</a:t>
              </a:r>
            </a:p>
            <a:p>
              <a:pPr>
                <a:spcBef>
                  <a:spcPts val="1000"/>
                </a:spcBef>
              </a:pPr>
              <a:r>
                <a:rPr lang="en-US" altLang="en-US" b="1" dirty="0">
                  <a:solidFill>
                    <a:schemeClr val="accent1"/>
                  </a:solidFill>
                </a:rPr>
                <a:t>2.</a:t>
              </a:r>
            </a:p>
            <a:p>
              <a:pPr>
                <a:spcBef>
                  <a:spcPts val="1000"/>
                </a:spcBef>
              </a:pPr>
              <a:r>
                <a:rPr lang="en-US" altLang="en-US" b="1" dirty="0">
                  <a:solidFill>
                    <a:schemeClr val="accent1"/>
                  </a:solidFill>
                </a:rPr>
                <a:t>3.</a:t>
              </a:r>
            </a:p>
          </p:txBody>
        </p:sp>
        <p:cxnSp>
          <p:nvCxnSpPr>
            <p:cNvPr id="3" name="Straight Connector 2">
              <a:extLst>
                <a:ext uri="{FF2B5EF4-FFF2-40B4-BE49-F238E27FC236}">
                  <a16:creationId xmlns:a16="http://schemas.microsoft.com/office/drawing/2014/main" id="{2F3315B3-28B6-403C-8079-DC6157223D15}"/>
                </a:ext>
              </a:extLst>
            </p:cNvPr>
            <p:cNvCxnSpPr/>
            <p:nvPr/>
          </p:nvCxnSpPr>
          <p:spPr>
            <a:xfrm>
              <a:off x="2203704" y="4773168"/>
              <a:ext cx="886053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07E2BE2-F2F3-46F4-8046-96E158223C27}"/>
                </a:ext>
              </a:extLst>
            </p:cNvPr>
            <p:cNvCxnSpPr/>
            <p:nvPr/>
          </p:nvCxnSpPr>
          <p:spPr>
            <a:xfrm>
              <a:off x="2203704" y="5327904"/>
              <a:ext cx="8860536"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98308C8-141C-4C58-9E1C-12E8B598AE43}"/>
                </a:ext>
              </a:extLst>
            </p:cNvPr>
            <p:cNvCxnSpPr/>
            <p:nvPr/>
          </p:nvCxnSpPr>
          <p:spPr>
            <a:xfrm>
              <a:off x="2203704" y="5882640"/>
              <a:ext cx="8860536" cy="0"/>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12" name="Content Placeholder 6">
            <a:extLst>
              <a:ext uri="{FF2B5EF4-FFF2-40B4-BE49-F238E27FC236}">
                <a16:creationId xmlns:a16="http://schemas.microsoft.com/office/drawing/2014/main" id="{53654D34-41B2-47E4-A9BF-0FDDCC01F8FC}"/>
              </a:ext>
            </a:extLst>
          </p:cNvPr>
          <p:cNvSpPr txBox="1">
            <a:spLocks/>
          </p:cNvSpPr>
          <p:nvPr/>
        </p:nvSpPr>
        <p:spPr>
          <a:xfrm>
            <a:off x="1766096" y="4544705"/>
            <a:ext cx="9298143" cy="244294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ltLang="en-US" sz="2600" i="1" dirty="0"/>
              <a:t>The validation of God’s direct authority is crucial in the arena of spiritual warfare. In the spiritual arena, restoring worship is an aggressive act against the “god of this world”, to take away his claim on God’s people.</a:t>
            </a:r>
          </a:p>
        </p:txBody>
      </p:sp>
    </p:spTree>
    <p:extLst>
      <p:ext uri="{BB962C8B-B14F-4D97-AF65-F5344CB8AC3E}">
        <p14:creationId xmlns:p14="http://schemas.microsoft.com/office/powerpoint/2010/main" val="1336325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6">
            <a:extLst>
              <a:ext uri="{FF2B5EF4-FFF2-40B4-BE49-F238E27FC236}">
                <a16:creationId xmlns:a16="http://schemas.microsoft.com/office/drawing/2014/main" id="{4488C15C-AD69-482E-A2EB-467A92DB6F96}"/>
              </a:ext>
            </a:extLst>
          </p:cNvPr>
          <p:cNvSpPr txBox="1">
            <a:spLocks/>
          </p:cNvSpPr>
          <p:nvPr/>
        </p:nvSpPr>
        <p:spPr>
          <a:xfrm>
            <a:off x="1766097" y="1296535"/>
            <a:ext cx="9467960" cy="123511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000"/>
              </a:spcBef>
            </a:pPr>
            <a:r>
              <a:rPr lang="en-US" i="1" dirty="0">
                <a:solidFill>
                  <a:srgbClr val="FBC13C"/>
                </a:solidFill>
              </a:rPr>
              <a:t>Read </a:t>
            </a:r>
            <a:r>
              <a:rPr lang="en-US" b="1" i="1" dirty="0">
                <a:solidFill>
                  <a:srgbClr val="FBC13C"/>
                </a:solidFill>
              </a:rPr>
              <a:t>Exodus 5:1</a:t>
            </a:r>
            <a:r>
              <a:rPr lang="en-US" i="1" dirty="0">
                <a:solidFill>
                  <a:srgbClr val="FBC13C"/>
                </a:solidFill>
              </a:rPr>
              <a:t>. </a:t>
            </a:r>
            <a:r>
              <a:rPr lang="en-US" altLang="en-US" i="1" dirty="0"/>
              <a:t>To what end did God demand the release of His people from bondage to Pharaoh?</a:t>
            </a:r>
            <a:endParaRPr lang="en-US" altLang="en-US" dirty="0"/>
          </a:p>
        </p:txBody>
      </p:sp>
      <p:sp>
        <p:nvSpPr>
          <p:cNvPr id="12" name="Content Placeholder 6">
            <a:extLst>
              <a:ext uri="{FF2B5EF4-FFF2-40B4-BE49-F238E27FC236}">
                <a16:creationId xmlns:a16="http://schemas.microsoft.com/office/drawing/2014/main" id="{5E069D26-8441-4698-9725-85B2F543CF89}"/>
              </a:ext>
            </a:extLst>
          </p:cNvPr>
          <p:cNvSpPr txBox="1">
            <a:spLocks/>
          </p:cNvSpPr>
          <p:nvPr/>
        </p:nvSpPr>
        <p:spPr>
          <a:xfrm>
            <a:off x="1766097" y="2852378"/>
            <a:ext cx="9467960" cy="110546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000"/>
              </a:spcBef>
            </a:pPr>
            <a:r>
              <a:rPr lang="en-US" b="1" i="1" dirty="0">
                <a:solidFill>
                  <a:srgbClr val="FBC13C"/>
                </a:solidFill>
              </a:rPr>
              <a:t>Exodus 8:1 </a:t>
            </a:r>
            <a:r>
              <a:rPr lang="en-US" i="1" dirty="0"/>
              <a:t>repeats this command with a slight difference. What is it?</a:t>
            </a:r>
          </a:p>
        </p:txBody>
      </p:sp>
      <p:sp>
        <p:nvSpPr>
          <p:cNvPr id="13" name="Content Placeholder 6">
            <a:extLst>
              <a:ext uri="{FF2B5EF4-FFF2-40B4-BE49-F238E27FC236}">
                <a16:creationId xmlns:a16="http://schemas.microsoft.com/office/drawing/2014/main" id="{7130A218-1005-47B5-B893-669DA9BCC7CF}"/>
              </a:ext>
            </a:extLst>
          </p:cNvPr>
          <p:cNvSpPr txBox="1">
            <a:spLocks/>
          </p:cNvSpPr>
          <p:nvPr/>
        </p:nvSpPr>
        <p:spPr>
          <a:xfrm>
            <a:off x="1766097" y="4251277"/>
            <a:ext cx="9467960" cy="1105469"/>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ltLang="en-US" i="1" dirty="0"/>
              <a:t>Compare this with </a:t>
            </a:r>
            <a:r>
              <a:rPr lang="en-US" altLang="en-US" b="1" i="1" dirty="0">
                <a:solidFill>
                  <a:srgbClr val="FBC13C"/>
                </a:solidFill>
              </a:rPr>
              <a:t>Romans 12:1</a:t>
            </a:r>
            <a:r>
              <a:rPr lang="en-US" altLang="en-US" b="1" i="1" dirty="0"/>
              <a:t>. </a:t>
            </a:r>
            <a:r>
              <a:rPr lang="en-US" altLang="en-US" i="1" dirty="0"/>
              <a:t>In submitting ourselves as a living “sacrifice”, what does the passage call this? </a:t>
            </a:r>
            <a:endParaRPr lang="en-US" altLang="en-US" i="1" u="sng" dirty="0"/>
          </a:p>
        </p:txBody>
      </p:sp>
    </p:spTree>
    <p:extLst>
      <p:ext uri="{BB962C8B-B14F-4D97-AF65-F5344CB8AC3E}">
        <p14:creationId xmlns:p14="http://schemas.microsoft.com/office/powerpoint/2010/main" val="18964894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6">
            <a:extLst>
              <a:ext uri="{FF2B5EF4-FFF2-40B4-BE49-F238E27FC236}">
                <a16:creationId xmlns:a16="http://schemas.microsoft.com/office/drawing/2014/main" id="{4488C15C-AD69-482E-A2EB-467A92DB6F96}"/>
              </a:ext>
            </a:extLst>
          </p:cNvPr>
          <p:cNvSpPr txBox="1">
            <a:spLocks/>
          </p:cNvSpPr>
          <p:nvPr/>
        </p:nvSpPr>
        <p:spPr>
          <a:xfrm>
            <a:off x="1766097" y="1501259"/>
            <a:ext cx="9467960" cy="215975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ltLang="en-US" sz="3200" dirty="0"/>
              <a:t>In 630 B.C. while under Persian rule, King Josiah’s reforms brought revival to Israel and he began repairing the temple </a:t>
            </a:r>
            <a:r>
              <a:rPr lang="en-US" altLang="en-US" sz="3200" i="1" dirty="0"/>
              <a:t>(2 Chronicles 34). </a:t>
            </a:r>
            <a:r>
              <a:rPr lang="en-US" altLang="en-US" sz="3200" dirty="0"/>
              <a:t>He also recovered the temple treasures.</a:t>
            </a:r>
          </a:p>
        </p:txBody>
      </p:sp>
      <p:sp>
        <p:nvSpPr>
          <p:cNvPr id="5" name="Content Placeholder 6">
            <a:extLst>
              <a:ext uri="{FF2B5EF4-FFF2-40B4-BE49-F238E27FC236}">
                <a16:creationId xmlns:a16="http://schemas.microsoft.com/office/drawing/2014/main" id="{15EC32DF-CB50-48E3-BBA2-32258A751EBF}"/>
              </a:ext>
            </a:extLst>
          </p:cNvPr>
          <p:cNvSpPr txBox="1">
            <a:spLocks/>
          </p:cNvSpPr>
          <p:nvPr/>
        </p:nvSpPr>
        <p:spPr>
          <a:xfrm>
            <a:off x="1766097" y="4009046"/>
            <a:ext cx="9467960" cy="123511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000"/>
              </a:spcBef>
            </a:pPr>
            <a:r>
              <a:rPr lang="en-US" sz="3200" i="1" dirty="0">
                <a:solidFill>
                  <a:srgbClr val="FBC13C"/>
                </a:solidFill>
              </a:rPr>
              <a:t>Read </a:t>
            </a:r>
            <a:r>
              <a:rPr lang="en-US" sz="3200" b="1" i="1" dirty="0">
                <a:solidFill>
                  <a:srgbClr val="FBC13C"/>
                </a:solidFill>
              </a:rPr>
              <a:t>2 Corinthians 4:7</a:t>
            </a:r>
            <a:r>
              <a:rPr lang="en-US" sz="3200" i="1" dirty="0">
                <a:solidFill>
                  <a:srgbClr val="FBC13C"/>
                </a:solidFill>
              </a:rPr>
              <a:t>.   </a:t>
            </a:r>
          </a:p>
          <a:p>
            <a:pPr>
              <a:spcBef>
                <a:spcPts val="1000"/>
              </a:spcBef>
            </a:pPr>
            <a:r>
              <a:rPr lang="en-US" sz="3200" i="1" dirty="0"/>
              <a:t>What “treasures” are entrusted to us? </a:t>
            </a:r>
          </a:p>
        </p:txBody>
      </p:sp>
    </p:spTree>
    <p:extLst>
      <p:ext uri="{BB962C8B-B14F-4D97-AF65-F5344CB8AC3E}">
        <p14:creationId xmlns:p14="http://schemas.microsoft.com/office/powerpoint/2010/main" val="3862595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6">
            <a:extLst>
              <a:ext uri="{FF2B5EF4-FFF2-40B4-BE49-F238E27FC236}">
                <a16:creationId xmlns:a16="http://schemas.microsoft.com/office/drawing/2014/main" id="{4488C15C-AD69-482E-A2EB-467A92DB6F96}"/>
              </a:ext>
            </a:extLst>
          </p:cNvPr>
          <p:cNvSpPr txBox="1">
            <a:spLocks/>
          </p:cNvSpPr>
          <p:nvPr/>
        </p:nvSpPr>
        <p:spPr>
          <a:xfrm>
            <a:off x="1766097" y="914401"/>
            <a:ext cx="9467960" cy="2320118"/>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defRPr/>
            </a:pPr>
            <a:r>
              <a:rPr lang="en-US" altLang="en-US" dirty="0"/>
              <a:t>In 624 B.C., </a:t>
            </a:r>
            <a:r>
              <a:rPr lang="en-US" altLang="en-US" u="sng" dirty="0"/>
              <a:t>Hilkiah the priest</a:t>
            </a:r>
            <a:r>
              <a:rPr lang="en-US" altLang="en-US" dirty="0"/>
              <a:t> recovers the Book of the Law </a:t>
            </a:r>
            <a:r>
              <a:rPr lang="en-US" altLang="en-US" i="1" dirty="0"/>
              <a:t>(2 Chronicles 34:18-21). </a:t>
            </a:r>
            <a:r>
              <a:rPr lang="en-US" altLang="en-US" dirty="0"/>
              <a:t>When the Word of the Lord was read, the King rent his clothes, for he realized the terrible price that had been paid as a result of ignorance of God’s law in the land. </a:t>
            </a:r>
          </a:p>
        </p:txBody>
      </p:sp>
      <p:sp>
        <p:nvSpPr>
          <p:cNvPr id="5" name="Content Placeholder 6">
            <a:extLst>
              <a:ext uri="{FF2B5EF4-FFF2-40B4-BE49-F238E27FC236}">
                <a16:creationId xmlns:a16="http://schemas.microsoft.com/office/drawing/2014/main" id="{15EC32DF-CB50-48E3-BBA2-32258A751EBF}"/>
              </a:ext>
            </a:extLst>
          </p:cNvPr>
          <p:cNvSpPr txBox="1">
            <a:spLocks/>
          </p:cNvSpPr>
          <p:nvPr/>
        </p:nvSpPr>
        <p:spPr>
          <a:xfrm>
            <a:off x="1766097" y="3476781"/>
            <a:ext cx="9467960" cy="631196"/>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000"/>
              </a:spcBef>
            </a:pPr>
            <a:r>
              <a:rPr lang="en-US" dirty="0">
                <a:solidFill>
                  <a:srgbClr val="FBC13C"/>
                </a:solidFill>
              </a:rPr>
              <a:t>In the Fall of 1993, I felt like tearing </a:t>
            </a:r>
            <a:r>
              <a:rPr lang="en-US" b="1" i="1" dirty="0">
                <a:solidFill>
                  <a:srgbClr val="FBC13C"/>
                </a:solidFill>
              </a:rPr>
              <a:t>my</a:t>
            </a:r>
            <a:r>
              <a:rPr lang="en-US" dirty="0">
                <a:solidFill>
                  <a:srgbClr val="FBC13C"/>
                </a:solidFill>
              </a:rPr>
              <a:t> clothes!!!</a:t>
            </a:r>
          </a:p>
        </p:txBody>
      </p:sp>
      <p:sp>
        <p:nvSpPr>
          <p:cNvPr id="6" name="Content Placeholder 6">
            <a:extLst>
              <a:ext uri="{FF2B5EF4-FFF2-40B4-BE49-F238E27FC236}">
                <a16:creationId xmlns:a16="http://schemas.microsoft.com/office/drawing/2014/main" id="{CF892A07-0557-475C-B97A-7C8F95740D8F}"/>
              </a:ext>
            </a:extLst>
          </p:cNvPr>
          <p:cNvSpPr txBox="1">
            <a:spLocks/>
          </p:cNvSpPr>
          <p:nvPr/>
        </p:nvSpPr>
        <p:spPr>
          <a:xfrm>
            <a:off x="1766097" y="4367282"/>
            <a:ext cx="9467960" cy="1678676"/>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000"/>
              </a:spcBef>
            </a:pPr>
            <a:r>
              <a:rPr lang="en-US" i="1" dirty="0">
                <a:solidFill>
                  <a:srgbClr val="FBC13C"/>
                </a:solidFill>
              </a:rPr>
              <a:t>Read </a:t>
            </a:r>
            <a:r>
              <a:rPr lang="en-US" b="1" i="1" dirty="0">
                <a:solidFill>
                  <a:srgbClr val="FBC13C"/>
                </a:solidFill>
              </a:rPr>
              <a:t>Isaiah 5:13.</a:t>
            </a:r>
            <a:endParaRPr lang="en-US" i="1" dirty="0">
              <a:solidFill>
                <a:srgbClr val="FBC13C"/>
              </a:solidFill>
            </a:endParaRPr>
          </a:p>
          <a:p>
            <a:pPr>
              <a:spcBef>
                <a:spcPts val="1000"/>
              </a:spcBef>
            </a:pPr>
            <a:r>
              <a:rPr lang="en-US" i="1" dirty="0"/>
              <a:t>What terrible price have we or others paid for lack of knowledge concerning these things? (See Luke 11:52)</a:t>
            </a:r>
          </a:p>
        </p:txBody>
      </p:sp>
    </p:spTree>
    <p:extLst>
      <p:ext uri="{BB962C8B-B14F-4D97-AF65-F5344CB8AC3E}">
        <p14:creationId xmlns:p14="http://schemas.microsoft.com/office/powerpoint/2010/main" val="39385554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6">
            <a:extLst>
              <a:ext uri="{FF2B5EF4-FFF2-40B4-BE49-F238E27FC236}">
                <a16:creationId xmlns:a16="http://schemas.microsoft.com/office/drawing/2014/main" id="{4488C15C-AD69-482E-A2EB-467A92DB6F96}"/>
              </a:ext>
            </a:extLst>
          </p:cNvPr>
          <p:cNvSpPr txBox="1">
            <a:spLocks/>
          </p:cNvSpPr>
          <p:nvPr/>
        </p:nvSpPr>
        <p:spPr>
          <a:xfrm>
            <a:off x="1766097" y="805219"/>
            <a:ext cx="8731215" cy="4653885"/>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ltLang="en-US" dirty="0"/>
              <a:t>By 539 B.C., God’s people had again become hard of hearing and unobservant of God’s desires. The prophet, </a:t>
            </a:r>
            <a:r>
              <a:rPr lang="en-US" altLang="en-US" b="1" dirty="0">
                <a:solidFill>
                  <a:srgbClr val="FBC13C"/>
                </a:solidFill>
              </a:rPr>
              <a:t>Haggai (1:4)</a:t>
            </a:r>
            <a:r>
              <a:rPr lang="en-US" altLang="en-US" dirty="0"/>
              <a:t>, proclaimed the judgment that had come for God’s people honoring their own personal lives with “paneled houses”, while the God’s temple lay “desolate”. The </a:t>
            </a:r>
            <a:r>
              <a:rPr lang="en-US" altLang="en-US" i="1" u="sng" dirty="0"/>
              <a:t>rebuilding</a:t>
            </a:r>
            <a:r>
              <a:rPr lang="en-US" altLang="en-US" dirty="0"/>
              <a:t> began as an act of honor to the true treasures given to God’s people, even </a:t>
            </a:r>
            <a:r>
              <a:rPr lang="en-US" altLang="en-US" b="1" dirty="0">
                <a:solidFill>
                  <a:srgbClr val="FBC13C"/>
                </a:solidFill>
              </a:rPr>
              <a:t>His very presence among them</a:t>
            </a:r>
            <a:r>
              <a:rPr lang="en-US" altLang="en-US" dirty="0">
                <a:solidFill>
                  <a:srgbClr val="FBC13C"/>
                </a:solidFill>
              </a:rPr>
              <a:t>. </a:t>
            </a:r>
            <a:r>
              <a:rPr lang="en-US" altLang="en-US" dirty="0"/>
              <a:t>But the building </a:t>
            </a:r>
            <a:r>
              <a:rPr lang="en-US" altLang="en-US" i="1" u="sng" dirty="0"/>
              <a:t>stopped when opposition from neighbors</a:t>
            </a:r>
            <a:r>
              <a:rPr lang="en-US" altLang="en-US" i="1" dirty="0"/>
              <a:t> </a:t>
            </a:r>
            <a:r>
              <a:rPr lang="en-US" altLang="en-US" dirty="0"/>
              <a:t>was too great. </a:t>
            </a:r>
          </a:p>
        </p:txBody>
      </p:sp>
      <p:sp>
        <p:nvSpPr>
          <p:cNvPr id="7" name="Content Placeholder 6">
            <a:extLst>
              <a:ext uri="{FF2B5EF4-FFF2-40B4-BE49-F238E27FC236}">
                <a16:creationId xmlns:a16="http://schemas.microsoft.com/office/drawing/2014/main" id="{3A09DEF1-A2CE-413B-AB74-18A83FB87BB7}"/>
              </a:ext>
            </a:extLst>
          </p:cNvPr>
          <p:cNvSpPr txBox="1">
            <a:spLocks/>
          </p:cNvSpPr>
          <p:nvPr/>
        </p:nvSpPr>
        <p:spPr>
          <a:xfrm>
            <a:off x="1766096" y="5459104"/>
            <a:ext cx="8659807" cy="593676"/>
          </a:xfrm>
          <a:prstGeom prst="rect">
            <a:avLst/>
          </a:prstGeom>
          <a:solidFill>
            <a:srgbClr val="C00000"/>
          </a:solidFill>
        </p:spPr>
        <p:txBody>
          <a:bodyPr vert="horz" lIns="91440" tIns="45720" rIns="91440" bIns="45720" rtlCol="0" anchor="ctr">
            <a:normAutofit/>
          </a:bodyPr>
          <a:lstStyle>
            <a:lvl1pPr marL="0" indent="0" algn="l" defTabSz="914400" rtl="0" eaLnBrk="1" latinLnBrk="0" hangingPunct="1">
              <a:lnSpc>
                <a:spcPct val="100000"/>
              </a:lnSpc>
              <a:spcBef>
                <a:spcPts val="2400"/>
              </a:spcBef>
              <a:buClr>
                <a:srgbClr val="E48C29"/>
              </a:buClr>
              <a:buFont typeface="Arial" panose="020B0604020202020204" pitchFamily="34" charset="0"/>
              <a:buNone/>
              <a:defRPr sz="2800" kern="1200">
                <a:solidFill>
                  <a:schemeClr val="bg1"/>
                </a:solidFill>
                <a:latin typeface="Fira Sans" pitchFamily="34" charset="0"/>
                <a:ea typeface="+mn-ea"/>
                <a:cs typeface="+mn-cs"/>
              </a:defRPr>
            </a:lvl1pPr>
            <a:lvl2pPr marL="457200" indent="0" algn="l" defTabSz="914400" rtl="0" eaLnBrk="1" latinLnBrk="0" hangingPunct="1">
              <a:lnSpc>
                <a:spcPct val="90000"/>
              </a:lnSpc>
              <a:spcBef>
                <a:spcPts val="500"/>
              </a:spcBef>
              <a:buClr>
                <a:srgbClr val="E48C29"/>
              </a:buClr>
              <a:buFont typeface="Arial" panose="020B0604020202020204" pitchFamily="34" charset="0"/>
              <a:buNone/>
              <a:defRPr sz="2400" kern="1200">
                <a:solidFill>
                  <a:schemeClr val="bg1"/>
                </a:solidFill>
                <a:latin typeface="Fira Sans" pitchFamily="34" charset="0"/>
                <a:ea typeface="+mn-ea"/>
                <a:cs typeface="+mn-cs"/>
              </a:defRPr>
            </a:lvl2pPr>
            <a:lvl3pPr marL="914400" indent="0" algn="l" defTabSz="914400" rtl="0" eaLnBrk="1" latinLnBrk="0" hangingPunct="1">
              <a:lnSpc>
                <a:spcPct val="90000"/>
              </a:lnSpc>
              <a:spcBef>
                <a:spcPts val="500"/>
              </a:spcBef>
              <a:buClr>
                <a:srgbClr val="E48C29"/>
              </a:buClr>
              <a:buFont typeface="Arial" panose="020B0604020202020204" pitchFamily="34" charset="0"/>
              <a:buNone/>
              <a:defRPr sz="2000" kern="1200">
                <a:solidFill>
                  <a:schemeClr val="bg1"/>
                </a:solidFill>
                <a:latin typeface="Fira Sans" pitchFamily="34" charset="0"/>
                <a:ea typeface="+mn-ea"/>
                <a:cs typeface="+mn-cs"/>
              </a:defRPr>
            </a:lvl3pPr>
            <a:lvl4pPr marL="13716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4pPr>
            <a:lvl5pPr marL="1828800" indent="0" algn="l" defTabSz="914400" rtl="0" eaLnBrk="1" latinLnBrk="0" hangingPunct="1">
              <a:lnSpc>
                <a:spcPct val="90000"/>
              </a:lnSpc>
              <a:spcBef>
                <a:spcPts val="500"/>
              </a:spcBef>
              <a:buClr>
                <a:srgbClr val="E48C29"/>
              </a:buClr>
              <a:buFont typeface="Arial" panose="020B0604020202020204" pitchFamily="34" charset="0"/>
              <a:buNone/>
              <a:defRPr sz="1800" kern="1200">
                <a:solidFill>
                  <a:schemeClr val="bg1"/>
                </a:solidFill>
                <a:latin typeface="Fira Sans"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altLang="en-US" i="1" dirty="0">
                <a:solidFill>
                  <a:srgbClr val="FBC13C"/>
                </a:solidFill>
              </a:rPr>
              <a:t>What does it take to hinder this process in our lives? </a:t>
            </a:r>
          </a:p>
        </p:txBody>
      </p:sp>
    </p:spTree>
    <p:extLst>
      <p:ext uri="{BB962C8B-B14F-4D97-AF65-F5344CB8AC3E}">
        <p14:creationId xmlns:p14="http://schemas.microsoft.com/office/powerpoint/2010/main" val="30966835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6957</TotalTime>
  <Words>2067</Words>
  <Application>Microsoft Office PowerPoint</Application>
  <PresentationFormat>Widescreen</PresentationFormat>
  <Paragraphs>150</Paragraphs>
  <Slides>35</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Fira Sans Light</vt:lpstr>
      <vt:lpstr>Fira Sans</vt:lpstr>
      <vt:lpstr>Garamond</vt:lpstr>
      <vt:lpstr>Calibri</vt:lpstr>
      <vt:lpstr>Office Theme</vt:lpstr>
      <vt:lpstr>PowerPoint Presentation</vt:lpstr>
      <vt:lpstr>PowerPoint Presentation</vt:lpstr>
      <vt:lpstr>Rebuilding Your Worship Center</vt:lpstr>
      <vt:lpstr>Old Testament Foundation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New Testament Application</vt:lpstr>
      <vt:lpstr>PowerPoint Presentation</vt:lpstr>
      <vt:lpstr>PowerPoint Presentation</vt:lpstr>
      <vt:lpstr>PowerPoint Presentation</vt:lpstr>
      <vt:lpstr>PowerPoint Presentation</vt:lpstr>
      <vt:lpstr>II. The Sheep Gate</vt:lpstr>
      <vt:lpstr>II. The Fish Gate</vt:lpstr>
      <vt:lpstr>III. The Old Gate</vt:lpstr>
      <vt:lpstr>IV. The Valley Gate</vt:lpstr>
      <vt:lpstr>V. The Dung Gate</vt:lpstr>
      <vt:lpstr>VI. The Fountain Gate</vt:lpstr>
      <vt:lpstr>VII. The Water Gate</vt:lpstr>
      <vt:lpstr>Siloam: “to send away”</vt:lpstr>
      <vt:lpstr>The Garden is for Fellowship</vt:lpstr>
      <vt:lpstr>Consider the Well of your City</vt:lpstr>
      <vt:lpstr>VIII. The Horse Gate</vt:lpstr>
      <vt:lpstr>We are to be an Enduring City</vt:lpstr>
      <vt:lpstr>IX. The East Gate</vt:lpstr>
      <vt:lpstr>Gate of the Messiah as it Appears Today</vt:lpstr>
      <vt:lpstr>East Gate was built by Shemaiah</vt:lpstr>
      <vt:lpstr>X. The Inspection Gate</vt:lpstr>
      <vt:lpstr>Application</vt:lpstr>
      <vt:lpstr>Lighthouse Ministry International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kristine Christensen</dc:creator>
  <cp:lastModifiedBy> </cp:lastModifiedBy>
  <cp:revision>392</cp:revision>
  <dcterms:created xsi:type="dcterms:W3CDTF">2018-05-13T23:26:46Z</dcterms:created>
  <dcterms:modified xsi:type="dcterms:W3CDTF">2019-06-09T23:47:38Z</dcterms:modified>
  <cp:contentStatus/>
</cp:coreProperties>
</file>